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85" r:id="rId3"/>
    <p:sldId id="286" r:id="rId4"/>
    <p:sldId id="287" r:id="rId5"/>
    <p:sldId id="288" r:id="rId6"/>
    <p:sldId id="289" r:id="rId7"/>
    <p:sldId id="290" r:id="rId8"/>
    <p:sldId id="268" r:id="rId9"/>
    <p:sldId id="269" r:id="rId10"/>
    <p:sldId id="276" r:id="rId11"/>
    <p:sldId id="277" r:id="rId12"/>
    <p:sldId id="281" r:id="rId13"/>
    <p:sldId id="262" r:id="rId14"/>
    <p:sldId id="282" r:id="rId15"/>
    <p:sldId id="284" r:id="rId16"/>
    <p:sldId id="278" r:id="rId17"/>
    <p:sldId id="283" r:id="rId18"/>
    <p:sldId id="264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258" r:id="rId29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99D4"/>
    <a:srgbClr val="AF7A3F"/>
    <a:srgbClr val="65410B"/>
    <a:srgbClr val="FFCC66"/>
    <a:srgbClr val="70A8DA"/>
    <a:srgbClr val="996A37"/>
    <a:srgbClr val="C4925C"/>
    <a:srgbClr val="CC9900"/>
    <a:srgbClr val="E1A819"/>
    <a:srgbClr val="AA6C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3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825ED-61B0-40DC-A0EB-E61EDFD4B259}" type="datetimeFigureOut">
              <a:rPr lang="fr-FR" smtClean="0"/>
              <a:t>23/11/2016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396A1B-D1D4-45AC-982E-D872E28339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0068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96A1B-D1D4-45AC-982E-D872E28339B4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8308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09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09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09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09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09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DD2BCAE-7D2D-490B-A94E-36334BAB8E46}" type="slidenum">
              <a:rPr lang="fr-FR" altLang="fr-FR" sz="1200"/>
              <a:pPr/>
              <a:t>4</a:t>
            </a:fld>
            <a:endParaRPr lang="fr-FR" altLang="fr-FR" sz="120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84150" y="833438"/>
            <a:ext cx="7404100" cy="416560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3372" y="5276973"/>
            <a:ext cx="5630111" cy="4999510"/>
          </a:xfrm>
          <a:noFill/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837221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09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09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09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09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09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5DB07AA-98C3-4D83-838A-57979E07DED8}" type="slidenum">
              <a:rPr lang="fr-FR" altLang="fr-FR" sz="1200"/>
              <a:pPr/>
              <a:t>6</a:t>
            </a:fld>
            <a:endParaRPr lang="fr-FR" altLang="fr-FR" sz="120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84150" y="833438"/>
            <a:ext cx="7404100" cy="416560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3372" y="5276973"/>
            <a:ext cx="5630111" cy="4999510"/>
          </a:xfrm>
          <a:noFill/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52169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09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09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09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09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09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FC37D80-025D-4C21-9279-0C1416ED1288}" type="slidenum">
              <a:rPr lang="fr-FR" altLang="fr-FR" sz="1200"/>
              <a:pPr/>
              <a:t>7</a:t>
            </a:fld>
            <a:endParaRPr lang="fr-FR" altLang="fr-FR" sz="12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648526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509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 defTabSz="9509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 defTabSz="9509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 defTabSz="9509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 defTabSz="9509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9EFFC142-31D7-4B08-812C-EC8838F058EB}" type="slidenum">
              <a:rPr lang="fr-FR" altLang="fr-FR">
                <a:latin typeface="Times New Roman" panose="02020603050405020304" pitchFamily="18" charset="0"/>
              </a:rPr>
              <a:pPr algn="r"/>
              <a:t>8</a:t>
            </a:fld>
            <a:endParaRPr lang="fr-FR" altLang="fr-FR">
              <a:latin typeface="Times New Roman" panose="02020603050405020304" pitchFamily="18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85738" y="831850"/>
            <a:ext cx="7407276" cy="4167188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4944" y="5276974"/>
            <a:ext cx="5626964" cy="5001233"/>
          </a:xfrm>
          <a:noFill/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301285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509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 defTabSz="9509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 defTabSz="9509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 defTabSz="9509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 defTabSz="9509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3BE0C04D-9984-4F46-87A7-DFBB4A1263DA}" type="slidenum">
              <a:rPr lang="fr-FR" altLang="fr-FR">
                <a:latin typeface="Times New Roman" panose="02020603050405020304" pitchFamily="18" charset="0"/>
              </a:rPr>
              <a:pPr algn="r"/>
              <a:t>9</a:t>
            </a:fld>
            <a:endParaRPr lang="fr-FR" altLang="fr-FR">
              <a:latin typeface="Times New Roman" panose="02020603050405020304" pitchFamily="18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85738" y="831850"/>
            <a:ext cx="7407276" cy="4167188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4944" y="5276974"/>
            <a:ext cx="5626964" cy="5001233"/>
          </a:xfrm>
          <a:noFill/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181998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3275" indent="-307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36663" indent="-246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31963" indent="-246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27263" indent="-246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84463" indent="-246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1663" indent="-246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98863" indent="-246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56063" indent="-246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07CFA8A-0AD8-4136-AB3A-F852E5A4C383}" type="slidenum">
              <a:rPr lang="fr-FR" altLang="fr-FR" smtClean="0"/>
              <a:pPr/>
              <a:t>13</a:t>
            </a:fld>
            <a:endParaRPr lang="fr-FR" altLang="fr-FR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01650" y="933450"/>
            <a:ext cx="8289925" cy="4664075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0872" y="5907729"/>
            <a:ext cx="5342154" cy="5594074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endParaRPr lang="fr-FR" altLang="fr-FR" sz="900" smtClean="0"/>
          </a:p>
        </p:txBody>
      </p:sp>
    </p:spTree>
    <p:extLst>
      <p:ext uri="{BB962C8B-B14F-4D97-AF65-F5344CB8AC3E}">
        <p14:creationId xmlns:p14="http://schemas.microsoft.com/office/powerpoint/2010/main" val="1778989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96A1B-D1D4-45AC-982E-D872E28339B4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5108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96A1B-D1D4-45AC-982E-D872E28339B4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9027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9111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64939C-128D-49F2-83C8-49F7B6DAB7BB}" type="datetime1">
              <a:rPr lang="fr-FR" smtClean="0"/>
              <a:t>23/11/2016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Cité de l'Eau et de l'Assainissement du SIAAP - Colombes - 23 et 24 novembre 2016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0E754C-E156-4B57-A9D2-9BB454993B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9441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FEC2BE-43C6-4F76-8FE4-1D405C7E7C62}" type="datetime1">
              <a:rPr lang="fr-FR" smtClean="0"/>
              <a:t>23/11/2016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Cité de l'Eau et de l'Assainissement du SIAAP - Colombes - 23 et 24 novembre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0E754C-E156-4B57-A9D2-9BB454993B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9307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0A7314-A4CC-4545-A04B-49EB8572F60C}" type="datetime1">
              <a:rPr lang="fr-FR" smtClean="0"/>
              <a:t>23/11/2016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Cité de l'Eau et de l'Assainissement du SIAAP - Colombes - 23 et 24 novembre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0E754C-E156-4B57-A9D2-9BB454993B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1574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aseline="0">
                <a:solidFill>
                  <a:srgbClr val="5899D4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fr-FR" sz="2200" dirty="0" smtClean="0">
                <a:solidFill>
                  <a:srgbClr val="5899D4"/>
                </a:solidFill>
                <a:latin typeface="Book Antiqua" panose="02040602050305030304" pitchFamily="18" charset="0"/>
              </a:rPr>
              <a:t>Ajoutez vos sous-titres avec cette couleur (le cas échéant) </a:t>
            </a:r>
            <a:endParaRPr lang="fr-FR" dirty="0" smtClean="0"/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6052456" y="365125"/>
            <a:ext cx="5301343" cy="854075"/>
          </a:xfrm>
          <a:prstGeom prst="rect">
            <a:avLst/>
          </a:prstGeom>
        </p:spPr>
        <p:txBody>
          <a:bodyPr anchor="ctr" anchorCtr="0"/>
          <a:lstStyle>
            <a:lvl1pPr algn="ctr">
              <a:defRPr sz="2400" baseline="0">
                <a:solidFill>
                  <a:srgbClr val="AF7A3F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 flipH="1">
            <a:off x="11740170" y="6516711"/>
            <a:ext cx="443248" cy="346433"/>
          </a:xfrm>
          <a:prstGeom prst="rect">
            <a:avLst/>
          </a:prstGeom>
        </p:spPr>
        <p:txBody>
          <a:bodyPr/>
          <a:lstStyle>
            <a:lvl1pPr>
              <a:defRPr sz="1200" baseline="0"/>
            </a:lvl1pPr>
          </a:lstStyle>
          <a:p>
            <a:fld id="{C70E754C-E156-4B57-A9D2-9BB454993B28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3629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aseline="0">
                <a:solidFill>
                  <a:srgbClr val="5899D4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fr-FR" sz="2200" dirty="0" smtClean="0">
                <a:solidFill>
                  <a:srgbClr val="5899D4"/>
                </a:solidFill>
                <a:latin typeface="Book Antiqua" panose="02040602050305030304" pitchFamily="18" charset="0"/>
              </a:rPr>
              <a:t>Ajoutez vos sous-titres avec cette couleur (le cas échéant) </a:t>
            </a:r>
            <a:endParaRPr lang="fr-FR" dirty="0" smtClean="0"/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6052456" y="365125"/>
            <a:ext cx="5301343" cy="854075"/>
          </a:xfrm>
          <a:prstGeom prst="rect">
            <a:avLst/>
          </a:prstGeom>
        </p:spPr>
        <p:txBody>
          <a:bodyPr anchor="ctr" anchorCtr="0"/>
          <a:lstStyle>
            <a:lvl1pPr algn="ctr">
              <a:defRPr sz="2400" baseline="0">
                <a:solidFill>
                  <a:srgbClr val="AF7A3F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9568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54EC42-5AB1-4D3C-8CC8-C573CDC651D4}" type="datetime1">
              <a:rPr lang="fr-FR" smtClean="0"/>
              <a:t>23/11/2016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Cité de l'Eau et de l'Assainissement du SIAAP - Colombes - 23 et 24 novembre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0E754C-E156-4B57-A9D2-9BB454993B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5186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2EFF4A-885B-4593-AB40-FD87622DA56C}" type="datetime1">
              <a:rPr lang="fr-FR" smtClean="0"/>
              <a:t>23/11/2016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Cité de l'Eau et de l'Assainissement du SIAAP - Colombes - 23 et 24 novembre 2016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0E754C-E156-4B57-A9D2-9BB454993B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8346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27C247-615C-4175-8FFA-8BB6D00DB1AB}" type="datetime1">
              <a:rPr lang="fr-FR" smtClean="0"/>
              <a:t>23/11/2016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Cité de l'Eau et de l'Assainissement du SIAAP - Colombes - 23 et 24 novembre 2016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0E754C-E156-4B57-A9D2-9BB454993B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6844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E8A3-F96E-4069-BED6-E79A7E184D50}" type="datetime1">
              <a:rPr lang="fr-FR" smtClean="0"/>
              <a:t>23/11/2016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Cité de l'Eau et de l'Assainissement du SIAAP - Colombes - 23 et 24 novembre 2016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0E754C-E156-4B57-A9D2-9BB454993B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221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F9F1F5-E442-4C1C-856F-DFE506F5A535}" type="datetime1">
              <a:rPr lang="fr-FR" smtClean="0"/>
              <a:t>23/11/2016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Cité de l'Eau et de l'Assainissement du SIAAP - Colombes - 23 et 24 novembre 2016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0E754C-E156-4B57-A9D2-9BB454993B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4622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62AE05-3B5C-4623-AD43-E8D0AD84C13F}" type="datetime1">
              <a:rPr lang="fr-FR" smtClean="0"/>
              <a:t>23/11/2016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Cité de l'Eau et de l'Assainissement du SIAAP - Colombes - 23 et 24 novembre 2016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0E754C-E156-4B57-A9D2-9BB454993B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4558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469" y="5889105"/>
            <a:ext cx="1011412" cy="900000"/>
          </a:xfrm>
          <a:prstGeom prst="rect">
            <a:avLst/>
          </a:prstGeom>
        </p:spPr>
      </p:pic>
      <p:sp>
        <p:nvSpPr>
          <p:cNvPr id="9" name="Espace réservé du pied de page 3"/>
          <p:cNvSpPr txBox="1">
            <a:spLocks/>
          </p:cNvSpPr>
          <p:nvPr userDrawn="1"/>
        </p:nvSpPr>
        <p:spPr>
          <a:xfrm>
            <a:off x="5472333" y="6491957"/>
            <a:ext cx="6286036" cy="28902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300" dirty="0" smtClean="0">
                <a:solidFill>
                  <a:schemeClr val="bg2">
                    <a:lumMod val="50000"/>
                  </a:schemeClr>
                </a:solidFill>
              </a:rPr>
              <a:t>23 et 24 novembre 2016 - Cité de l'Eau et de l'Assainissement du SIAAP - Colombes</a:t>
            </a:r>
            <a:endParaRPr lang="fr-FR" sz="13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79" y="313737"/>
            <a:ext cx="5599402" cy="91418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8108" y="5891864"/>
            <a:ext cx="96242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50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1.wmf"/><Relationship Id="rId4" Type="http://schemas.openxmlformats.org/officeDocument/2006/relationships/image" Target="../media/image5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6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image" Target="../media/image56.jpeg"/><Relationship Id="rId7" Type="http://schemas.openxmlformats.org/officeDocument/2006/relationships/image" Target="../media/image60.w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wmf"/><Relationship Id="rId5" Type="http://schemas.openxmlformats.org/officeDocument/2006/relationships/image" Target="../media/image58.wmf"/><Relationship Id="rId4" Type="http://schemas.openxmlformats.org/officeDocument/2006/relationships/image" Target="../media/image57.jpeg"/><Relationship Id="rId9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0.jpeg"/><Relationship Id="rId7" Type="http://schemas.openxmlformats.org/officeDocument/2006/relationships/image" Target="../media/image2.png"/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wmf"/><Relationship Id="rId5" Type="http://schemas.openxmlformats.org/officeDocument/2006/relationships/image" Target="../media/image6.png"/><Relationship Id="rId4" Type="http://schemas.openxmlformats.org/officeDocument/2006/relationships/image" Target="../media/image5.wmf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09655" y="2433879"/>
            <a:ext cx="9144000" cy="1066656"/>
          </a:xfrm>
        </p:spPr>
        <p:txBody>
          <a:bodyPr>
            <a:normAutofit fontScale="90000"/>
          </a:bodyPr>
          <a:lstStyle/>
          <a:p>
            <a:r>
              <a:rPr lang="fr-FR" sz="4000" dirty="0" smtClean="0">
                <a:latin typeface="Book Antiqua" panose="02040602050305030304" pitchFamily="18" charset="0"/>
              </a:rPr>
              <a:t/>
            </a:r>
            <a:br>
              <a:rPr lang="fr-FR" sz="4000" dirty="0" smtClean="0">
                <a:latin typeface="Book Antiqua" panose="02040602050305030304" pitchFamily="18" charset="0"/>
              </a:rPr>
            </a:br>
            <a:r>
              <a:rPr lang="fr-FR" sz="4000" dirty="0" smtClean="0">
                <a:latin typeface="Book Antiqua" panose="02040602050305030304" pitchFamily="18" charset="0"/>
              </a:rPr>
              <a:t/>
            </a:r>
            <a:br>
              <a:rPr lang="fr-FR" sz="4000" dirty="0" smtClean="0">
                <a:latin typeface="Book Antiqua" panose="02040602050305030304" pitchFamily="18" charset="0"/>
              </a:rPr>
            </a:br>
            <a:r>
              <a:rPr lang="fr-FR" sz="4000" dirty="0">
                <a:latin typeface="Book Antiqua" panose="02040602050305030304" pitchFamily="18" charset="0"/>
              </a:rPr>
              <a:t/>
            </a:r>
            <a:br>
              <a:rPr lang="fr-FR" sz="4000" dirty="0">
                <a:latin typeface="Book Antiqua" panose="02040602050305030304" pitchFamily="18" charset="0"/>
              </a:rPr>
            </a:br>
            <a:r>
              <a:rPr lang="fr-FR" sz="3600" b="1" dirty="0" smtClean="0">
                <a:solidFill>
                  <a:srgbClr val="5899D4"/>
                </a:solidFill>
                <a:latin typeface="Book Antiqua" panose="02040602050305030304" pitchFamily="18" charset="0"/>
                <a:ea typeface="+mn-ea"/>
                <a:cs typeface="+mn-cs"/>
              </a:rPr>
              <a:t>Contrôle </a:t>
            </a:r>
            <a:r>
              <a:rPr lang="fr-FR" sz="3600" b="1" dirty="0">
                <a:solidFill>
                  <a:srgbClr val="5899D4"/>
                </a:solidFill>
                <a:latin typeface="Book Antiqua" panose="02040602050305030304" pitchFamily="18" charset="0"/>
                <a:ea typeface="+mn-ea"/>
                <a:cs typeface="+mn-cs"/>
              </a:rPr>
              <a:t>à la source des eaux pluviales</a:t>
            </a:r>
            <a:br>
              <a:rPr lang="fr-FR" sz="3600" b="1" dirty="0">
                <a:solidFill>
                  <a:srgbClr val="5899D4"/>
                </a:solidFill>
                <a:latin typeface="Book Antiqua" panose="02040602050305030304" pitchFamily="18" charset="0"/>
                <a:ea typeface="+mn-ea"/>
                <a:cs typeface="+mn-cs"/>
              </a:rPr>
            </a:br>
            <a:r>
              <a:rPr lang="fr-FR" sz="3600" b="1" dirty="0">
                <a:solidFill>
                  <a:srgbClr val="5899D4"/>
                </a:solidFill>
                <a:latin typeface="Book Antiqua" panose="02040602050305030304" pitchFamily="18" charset="0"/>
                <a:ea typeface="+mn-ea"/>
                <a:cs typeface="+mn-cs"/>
              </a:rPr>
              <a:t>et des </a:t>
            </a:r>
            <a:r>
              <a:rPr lang="fr-FR" sz="3600" b="1" dirty="0" smtClean="0">
                <a:solidFill>
                  <a:srgbClr val="5899D4"/>
                </a:solidFill>
                <a:latin typeface="Book Antiqua" panose="02040602050305030304" pitchFamily="18" charset="0"/>
                <a:ea typeface="+mn-ea"/>
                <a:cs typeface="+mn-cs"/>
              </a:rPr>
              <a:t>micropolluants</a:t>
            </a:r>
            <a:endParaRPr lang="fr-FR" sz="3600" b="1" dirty="0">
              <a:solidFill>
                <a:srgbClr val="5899D4"/>
              </a:solidFill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209454" y="3798210"/>
            <a:ext cx="5744402" cy="1125482"/>
          </a:xfrm>
        </p:spPr>
        <p:txBody>
          <a:bodyPr>
            <a:noAutofit/>
          </a:bodyPr>
          <a:lstStyle/>
          <a:p>
            <a:r>
              <a:rPr lang="fr-FR" sz="1700" dirty="0" smtClean="0">
                <a:latin typeface="Book Antiqua" panose="02040602050305030304" pitchFamily="18" charset="0"/>
                <a:ea typeface="+mj-ea"/>
                <a:cs typeface="+mj-cs"/>
              </a:rPr>
              <a:t>Marie-Christine</a:t>
            </a:r>
            <a:r>
              <a:rPr lang="fr-FR" sz="1700" dirty="0">
                <a:latin typeface="Book Antiqua" panose="02040602050305030304" pitchFamily="18" charset="0"/>
                <a:ea typeface="+mj-ea"/>
                <a:cs typeface="+mj-cs"/>
              </a:rPr>
              <a:t> </a:t>
            </a:r>
            <a:r>
              <a:rPr lang="fr-FR" sz="1700" dirty="0" smtClean="0">
                <a:latin typeface="Book Antiqua" panose="02040602050305030304" pitchFamily="18" charset="0"/>
                <a:ea typeface="+mj-ea"/>
                <a:cs typeface="+mj-cs"/>
              </a:rPr>
              <a:t>GROMAIRE - LEESU</a:t>
            </a:r>
          </a:p>
          <a:p>
            <a:r>
              <a:rPr lang="fr-FR" sz="1700" dirty="0" smtClean="0">
                <a:latin typeface="Book Antiqua" panose="02040602050305030304" pitchFamily="18" charset="0"/>
                <a:ea typeface="+mj-ea"/>
                <a:cs typeface="+mj-cs"/>
              </a:rPr>
              <a:t>Nadine AIRES - AESN</a:t>
            </a:r>
          </a:p>
          <a:p>
            <a:r>
              <a:rPr lang="fr-FR" sz="1700" dirty="0" smtClean="0">
                <a:latin typeface="Book Antiqua" panose="02040602050305030304" pitchFamily="18" charset="0"/>
                <a:ea typeface="+mj-ea"/>
                <a:cs typeface="+mj-cs"/>
              </a:rPr>
              <a:t>Christophe LEHOUCQ - CD 92</a:t>
            </a:r>
            <a:endParaRPr lang="fr-FR" sz="1700" dirty="0">
              <a:latin typeface="Book Antiqua" panose="02040602050305030304" pitchFamily="18" charset="0"/>
              <a:ea typeface="+mj-ea"/>
              <a:cs typeface="+mj-cs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79" y="313737"/>
            <a:ext cx="5599402" cy="91418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ZoneTexte 6"/>
          <p:cNvSpPr txBox="1"/>
          <p:nvPr/>
        </p:nvSpPr>
        <p:spPr>
          <a:xfrm>
            <a:off x="6192058" y="539998"/>
            <a:ext cx="5852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AF7A3F"/>
                </a:solidFill>
                <a:latin typeface="Book Antiqua" panose="02040602050305030304" pitchFamily="18" charset="0"/>
                <a:ea typeface="+mj-ea"/>
                <a:cs typeface="+mj-cs"/>
              </a:rPr>
              <a:t>Exemple de l’agglomération parisienne</a:t>
            </a:r>
          </a:p>
        </p:txBody>
      </p:sp>
    </p:spTree>
    <p:extLst>
      <p:ext uri="{BB962C8B-B14F-4D97-AF65-F5344CB8AC3E}">
        <p14:creationId xmlns:p14="http://schemas.microsoft.com/office/powerpoint/2010/main" val="173734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504825" y="1407056"/>
            <a:ext cx="10515600" cy="739859"/>
          </a:xfrm>
        </p:spPr>
        <p:txBody>
          <a:bodyPr/>
          <a:lstStyle/>
          <a:p>
            <a:r>
              <a:rPr lang="en-US" altLang="fr-FR" dirty="0"/>
              <a:t>Simulation de </a:t>
            </a:r>
            <a:r>
              <a:rPr lang="en-US" altLang="fr-FR" dirty="0" err="1"/>
              <a:t>l’impact</a:t>
            </a:r>
            <a:r>
              <a:rPr lang="en-US" altLang="fr-FR" dirty="0"/>
              <a:t> de </a:t>
            </a:r>
            <a:r>
              <a:rPr lang="en-US" altLang="fr-FR" dirty="0" err="1"/>
              <a:t>différents</a:t>
            </a:r>
            <a:r>
              <a:rPr lang="en-US" altLang="fr-FR" dirty="0"/>
              <a:t> </a:t>
            </a:r>
            <a:r>
              <a:rPr lang="en-US" altLang="fr-FR" dirty="0" err="1"/>
              <a:t>critères</a:t>
            </a:r>
            <a:r>
              <a:rPr lang="en-US" altLang="fr-FR" dirty="0"/>
              <a:t> de </a:t>
            </a:r>
            <a:r>
              <a:rPr lang="en-US" altLang="fr-FR" dirty="0" err="1"/>
              <a:t>gestion</a:t>
            </a:r>
            <a:r>
              <a:rPr lang="en-US" altLang="fr-FR" dirty="0"/>
              <a:t> </a:t>
            </a:r>
            <a:r>
              <a:rPr lang="en-US" altLang="fr-FR" dirty="0" err="1"/>
              <a:t>hydrologique</a:t>
            </a:r>
            <a:r>
              <a:rPr lang="en-US" altLang="fr-FR" dirty="0"/>
              <a:t> </a:t>
            </a:r>
            <a:r>
              <a:rPr lang="en-US" altLang="fr-FR" dirty="0" err="1"/>
              <a:t>sur</a:t>
            </a:r>
            <a:r>
              <a:rPr lang="en-US" altLang="fr-FR" dirty="0"/>
              <a:t> les flux </a:t>
            </a:r>
            <a:r>
              <a:rPr lang="en-US" altLang="fr-FR" dirty="0" err="1"/>
              <a:t>polluants</a:t>
            </a:r>
            <a:r>
              <a:rPr lang="en-US" altLang="fr-FR" dirty="0"/>
              <a:t> </a:t>
            </a:r>
            <a:r>
              <a:rPr lang="en-US" altLang="fr-FR" dirty="0" err="1" smtClean="0"/>
              <a:t>amonts</a:t>
            </a:r>
            <a:r>
              <a:rPr lang="en-US" altLang="fr-FR" dirty="0" smtClean="0"/>
              <a:t> </a:t>
            </a:r>
            <a:r>
              <a:rPr lang="en-US" altLang="fr-FR" sz="1800" dirty="0"/>
              <a:t>(</a:t>
            </a:r>
            <a:r>
              <a:rPr lang="en-US" altLang="fr-FR" sz="1800" dirty="0" err="1"/>
              <a:t>thèse</a:t>
            </a:r>
            <a:r>
              <a:rPr lang="en-US" altLang="fr-FR" sz="1800" dirty="0"/>
              <a:t> J. Sage </a:t>
            </a:r>
            <a:r>
              <a:rPr lang="en-US" altLang="fr-FR" sz="1800" dirty="0" smtClean="0"/>
              <a:t>2016)</a:t>
            </a:r>
            <a:endParaRPr lang="fr-FR" sz="18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Limiter le transfert des polluants </a:t>
            </a:r>
            <a:br>
              <a:rPr lang="fr-FR" altLang="fr-FR" dirty="0"/>
            </a:br>
            <a:r>
              <a:rPr lang="fr-FR" altLang="fr-FR" dirty="0"/>
              <a:t>La gestion amont du ruissellement</a:t>
            </a:r>
            <a:endParaRPr lang="fr-FR" dirty="0"/>
          </a:p>
        </p:txBody>
      </p:sp>
      <p:pic>
        <p:nvPicPr>
          <p:cNvPr id="4" name="Picture 2" descr="jardin_de_plui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2625" y="3055100"/>
            <a:ext cx="1885950" cy="146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MC900104536[1]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88438" y="3853613"/>
            <a:ext cx="1439862" cy="139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3992088" y="2309597"/>
            <a:ext cx="5427024" cy="74136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fr-FR" b="1" dirty="0">
                <a:solidFill>
                  <a:srgbClr val="AF7A3F"/>
                </a:solidFill>
                <a:latin typeface="Book Antiqua" panose="02040602050305030304" pitchFamily="18" charset="0"/>
              </a:rPr>
              <a:t>	</a:t>
            </a:r>
            <a:r>
              <a:rPr lang="en-US" altLang="fr-FR" dirty="0" err="1">
                <a:solidFill>
                  <a:srgbClr val="AF7A3F"/>
                </a:solidFill>
                <a:latin typeface="Book Antiqua" panose="02040602050305030304" pitchFamily="18" charset="0"/>
              </a:rPr>
              <a:t>Modélisation</a:t>
            </a:r>
            <a:r>
              <a:rPr lang="en-US" altLang="fr-FR" dirty="0">
                <a:solidFill>
                  <a:srgbClr val="AF7A3F"/>
                </a:solidFill>
                <a:latin typeface="Book Antiqua" panose="02040602050305030304" pitchFamily="18" charset="0"/>
              </a:rPr>
              <a:t> </a:t>
            </a:r>
            <a:r>
              <a:rPr lang="en-US" altLang="fr-FR" dirty="0" err="1">
                <a:solidFill>
                  <a:srgbClr val="AF7A3F"/>
                </a:solidFill>
                <a:latin typeface="Book Antiqua" panose="02040602050305030304" pitchFamily="18" charset="0"/>
              </a:rPr>
              <a:t>couplée</a:t>
            </a:r>
            <a:r>
              <a:rPr lang="en-US" altLang="fr-FR" dirty="0">
                <a:solidFill>
                  <a:srgbClr val="AF7A3F"/>
                </a:solidFill>
                <a:latin typeface="Book Antiqua" panose="02040602050305030304" pitchFamily="18" charset="0"/>
              </a:rPr>
              <a:t> surface </a:t>
            </a:r>
            <a:r>
              <a:rPr lang="en-US" altLang="fr-FR" dirty="0" err="1">
                <a:solidFill>
                  <a:srgbClr val="AF7A3F"/>
                </a:solidFill>
                <a:latin typeface="Book Antiqua" panose="02040602050305030304" pitchFamily="18" charset="0"/>
              </a:rPr>
              <a:t>urbaine</a:t>
            </a:r>
            <a:r>
              <a:rPr lang="en-US" altLang="fr-FR" dirty="0">
                <a:solidFill>
                  <a:srgbClr val="AF7A3F"/>
                </a:solidFill>
                <a:latin typeface="Book Antiqua" panose="02040602050305030304" pitchFamily="18" charset="0"/>
              </a:rPr>
              <a:t> + </a:t>
            </a:r>
            <a:r>
              <a:rPr lang="en-US" altLang="fr-FR" dirty="0" err="1">
                <a:solidFill>
                  <a:srgbClr val="AF7A3F"/>
                </a:solidFill>
                <a:latin typeface="Book Antiqua" panose="02040602050305030304" pitchFamily="18" charset="0"/>
              </a:rPr>
              <a:t>ouvrage</a:t>
            </a:r>
            <a:r>
              <a:rPr lang="en-US" altLang="fr-FR" dirty="0">
                <a:solidFill>
                  <a:srgbClr val="AF7A3F"/>
                </a:solidFill>
                <a:latin typeface="Book Antiqua" panose="02040602050305030304" pitchFamily="18" charset="0"/>
              </a:rPr>
              <a:t> de </a:t>
            </a:r>
            <a:r>
              <a:rPr lang="en-US" altLang="fr-FR" dirty="0" err="1">
                <a:solidFill>
                  <a:srgbClr val="AF7A3F"/>
                </a:solidFill>
                <a:latin typeface="Book Antiqua" panose="02040602050305030304" pitchFamily="18" charset="0"/>
              </a:rPr>
              <a:t>gestion</a:t>
            </a:r>
            <a:r>
              <a:rPr lang="en-US" altLang="fr-FR" dirty="0">
                <a:solidFill>
                  <a:srgbClr val="AF7A3F"/>
                </a:solidFill>
                <a:latin typeface="Book Antiqua" panose="02040602050305030304" pitchFamily="18" charset="0"/>
              </a:rPr>
              <a:t> </a:t>
            </a:r>
            <a:r>
              <a:rPr lang="en-US" altLang="fr-FR" dirty="0" err="1">
                <a:solidFill>
                  <a:srgbClr val="AF7A3F"/>
                </a:solidFill>
                <a:latin typeface="Book Antiqua" panose="02040602050305030304" pitchFamily="18" charset="0"/>
              </a:rPr>
              <a:t>amont</a:t>
            </a:r>
            <a:r>
              <a:rPr lang="en-US" altLang="fr-FR" dirty="0">
                <a:solidFill>
                  <a:srgbClr val="AF7A3F"/>
                </a:solidFill>
                <a:latin typeface="Book Antiqua" panose="02040602050305030304" pitchFamily="18" charset="0"/>
              </a:rPr>
              <a:t> </a:t>
            </a:r>
            <a:r>
              <a:rPr lang="en-US" altLang="fr-FR" b="1" dirty="0" err="1">
                <a:solidFill>
                  <a:srgbClr val="AF7A3F"/>
                </a:solidFill>
                <a:latin typeface="Book Antiqua" panose="02040602050305030304" pitchFamily="18" charset="0"/>
              </a:rPr>
              <a:t>perméable</a:t>
            </a:r>
            <a:r>
              <a:rPr lang="en-US" altLang="fr-FR" b="1" dirty="0">
                <a:solidFill>
                  <a:srgbClr val="AF7A3F"/>
                </a:solidFill>
                <a:latin typeface="Book Antiqua" panose="02040602050305030304" pitchFamily="18" charset="0"/>
              </a:rPr>
              <a:t> </a:t>
            </a:r>
            <a:r>
              <a:rPr lang="en-US" altLang="fr-FR" b="1" dirty="0" err="1">
                <a:solidFill>
                  <a:srgbClr val="AF7A3F"/>
                </a:solidFill>
                <a:latin typeface="Book Antiqua" panose="02040602050305030304" pitchFamily="18" charset="0"/>
              </a:rPr>
              <a:t>végétalisé</a:t>
            </a:r>
            <a:endParaRPr lang="en-US" altLang="fr-FR" b="1" dirty="0">
              <a:solidFill>
                <a:srgbClr val="AF7A3F"/>
              </a:solidFill>
              <a:latin typeface="Book Antiqua" panose="02040602050305030304" pitchFamily="18" charset="0"/>
            </a:endParaRPr>
          </a:p>
          <a:p>
            <a:pPr lvl="3"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fr-FR" dirty="0">
              <a:solidFill>
                <a:srgbClr val="AF7A3F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 rot="21039903" flipH="1">
            <a:off x="2235201" y="3980614"/>
            <a:ext cx="2352675" cy="928687"/>
          </a:xfrm>
          <a:prstGeom prst="parallelogram">
            <a:avLst>
              <a:gd name="adj" fmla="val 64444"/>
            </a:avLst>
          </a:prstGeom>
          <a:solidFill>
            <a:schemeClr val="bg1">
              <a:lumMod val="75000"/>
            </a:schemeClr>
          </a:solidFill>
          <a:ln w="12700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3"/>
          <p:cNvSpPr>
            <a:spLocks/>
          </p:cNvSpPr>
          <p:nvPr/>
        </p:nvSpPr>
        <p:spPr bwMode="auto">
          <a:xfrm>
            <a:off x="5535613" y="4521438"/>
            <a:ext cx="2089150" cy="647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7" y="0"/>
              </a:cxn>
              <a:cxn ang="0">
                <a:pos x="325" y="364"/>
              </a:cxn>
              <a:cxn ang="0">
                <a:pos x="1651" y="364"/>
              </a:cxn>
              <a:cxn ang="0">
                <a:pos x="1863" y="0"/>
              </a:cxn>
              <a:cxn ang="0">
                <a:pos x="1983" y="0"/>
              </a:cxn>
              <a:cxn ang="0">
                <a:pos x="1983" y="688"/>
              </a:cxn>
              <a:cxn ang="0">
                <a:pos x="0" y="688"/>
              </a:cxn>
              <a:cxn ang="0">
                <a:pos x="0" y="0"/>
              </a:cxn>
            </a:cxnLst>
            <a:rect l="0" t="0" r="r" b="b"/>
            <a:pathLst>
              <a:path w="1983" h="688">
                <a:moveTo>
                  <a:pt x="0" y="0"/>
                </a:moveTo>
                <a:lnTo>
                  <a:pt x="127" y="0"/>
                </a:lnTo>
                <a:lnTo>
                  <a:pt x="325" y="364"/>
                </a:lnTo>
                <a:lnTo>
                  <a:pt x="1651" y="364"/>
                </a:lnTo>
                <a:lnTo>
                  <a:pt x="1863" y="0"/>
                </a:lnTo>
                <a:lnTo>
                  <a:pt x="1983" y="0"/>
                </a:lnTo>
                <a:lnTo>
                  <a:pt x="1983" y="688"/>
                </a:lnTo>
                <a:lnTo>
                  <a:pt x="0" y="68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D0FCE5"/>
              </a:solidFill>
            </a:endParaRPr>
          </a:p>
        </p:txBody>
      </p:sp>
      <p:grpSp>
        <p:nvGrpSpPr>
          <p:cNvPr id="9" name="Groupe 23"/>
          <p:cNvGrpSpPr>
            <a:grpSpLocks/>
          </p:cNvGrpSpPr>
          <p:nvPr/>
        </p:nvGrpSpPr>
        <p:grpSpPr bwMode="auto">
          <a:xfrm>
            <a:off x="3663950" y="4509250"/>
            <a:ext cx="2376488" cy="247650"/>
            <a:chOff x="2771800" y="5157192"/>
            <a:chExt cx="2232248" cy="248243"/>
          </a:xfrm>
        </p:grpSpPr>
        <p:cxnSp>
          <p:nvCxnSpPr>
            <p:cNvPr id="10" name="AutoShape 6"/>
            <p:cNvCxnSpPr>
              <a:cxnSpLocks noChangeShapeType="1"/>
            </p:cNvCxnSpPr>
            <p:nvPr/>
          </p:nvCxnSpPr>
          <p:spPr bwMode="auto">
            <a:xfrm>
              <a:off x="2771800" y="5157192"/>
              <a:ext cx="2016224" cy="0"/>
            </a:xfrm>
            <a:prstGeom prst="straightConnector1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AutoShape 7"/>
            <p:cNvCxnSpPr>
              <a:cxnSpLocks noChangeShapeType="1"/>
            </p:cNvCxnSpPr>
            <p:nvPr/>
          </p:nvCxnSpPr>
          <p:spPr bwMode="auto">
            <a:xfrm>
              <a:off x="4788024" y="5157192"/>
              <a:ext cx="216024" cy="248243"/>
            </a:xfrm>
            <a:prstGeom prst="straightConnector1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12" name="AutoShape 8"/>
          <p:cNvCxnSpPr>
            <a:cxnSpLocks noChangeShapeType="1"/>
          </p:cNvCxnSpPr>
          <p:nvPr/>
        </p:nvCxnSpPr>
        <p:spPr bwMode="auto">
          <a:xfrm>
            <a:off x="6327775" y="4881800"/>
            <a:ext cx="0" cy="215900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AutoShape 8"/>
          <p:cNvCxnSpPr>
            <a:cxnSpLocks noChangeShapeType="1"/>
          </p:cNvCxnSpPr>
          <p:nvPr/>
        </p:nvCxnSpPr>
        <p:spPr bwMode="auto">
          <a:xfrm>
            <a:off x="6616700" y="4881800"/>
            <a:ext cx="0" cy="2159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AutoShape 8"/>
          <p:cNvCxnSpPr>
            <a:cxnSpLocks noChangeShapeType="1"/>
          </p:cNvCxnSpPr>
          <p:nvPr/>
        </p:nvCxnSpPr>
        <p:spPr bwMode="auto">
          <a:xfrm>
            <a:off x="6832600" y="4881800"/>
            <a:ext cx="0" cy="215900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AutoShape 8"/>
          <p:cNvCxnSpPr>
            <a:cxnSpLocks noChangeShapeType="1"/>
          </p:cNvCxnSpPr>
          <p:nvPr/>
        </p:nvCxnSpPr>
        <p:spPr bwMode="auto">
          <a:xfrm flipV="1">
            <a:off x="7119939" y="4376976"/>
            <a:ext cx="217487" cy="288925"/>
          </a:xfrm>
          <a:prstGeom prst="straightConnector1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AutoShape 8"/>
          <p:cNvCxnSpPr>
            <a:cxnSpLocks noChangeShapeType="1"/>
          </p:cNvCxnSpPr>
          <p:nvPr/>
        </p:nvCxnSpPr>
        <p:spPr bwMode="auto">
          <a:xfrm flipV="1">
            <a:off x="6832600" y="4376976"/>
            <a:ext cx="215900" cy="288925"/>
          </a:xfrm>
          <a:prstGeom prst="straightConnector1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7" name="Groupe 43"/>
          <p:cNvGrpSpPr>
            <a:grpSpLocks/>
          </p:cNvGrpSpPr>
          <p:nvPr/>
        </p:nvGrpSpPr>
        <p:grpSpPr bwMode="auto">
          <a:xfrm>
            <a:off x="3663951" y="4267950"/>
            <a:ext cx="2447925" cy="249238"/>
            <a:chOff x="2771800" y="5157192"/>
            <a:chExt cx="2232248" cy="248243"/>
          </a:xfrm>
        </p:grpSpPr>
        <p:cxnSp>
          <p:nvCxnSpPr>
            <p:cNvPr id="18" name="AutoShape 6"/>
            <p:cNvCxnSpPr>
              <a:cxnSpLocks noChangeShapeType="1"/>
            </p:cNvCxnSpPr>
            <p:nvPr/>
          </p:nvCxnSpPr>
          <p:spPr bwMode="auto">
            <a:xfrm>
              <a:off x="2771800" y="5157192"/>
              <a:ext cx="2016224" cy="0"/>
            </a:xfrm>
            <a:prstGeom prst="straightConnector1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AutoShape 7"/>
            <p:cNvCxnSpPr>
              <a:cxnSpLocks noChangeShapeType="1"/>
            </p:cNvCxnSpPr>
            <p:nvPr/>
          </p:nvCxnSpPr>
          <p:spPr bwMode="auto">
            <a:xfrm>
              <a:off x="4788024" y="5157192"/>
              <a:ext cx="216024" cy="248243"/>
            </a:xfrm>
            <a:prstGeom prst="straightConnector1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0" name="Flèche gauche 19"/>
          <p:cNvSpPr/>
          <p:nvPr/>
        </p:nvSpPr>
        <p:spPr>
          <a:xfrm flipH="1">
            <a:off x="7912101" y="4196514"/>
            <a:ext cx="936625" cy="287337"/>
          </a:xfrm>
          <a:prstGeom prst="leftArrow">
            <a:avLst/>
          </a:prstGeom>
          <a:solidFill>
            <a:srgbClr val="00B0F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Flèche gauche 20"/>
          <p:cNvSpPr/>
          <p:nvPr/>
        </p:nvSpPr>
        <p:spPr>
          <a:xfrm flipH="1">
            <a:off x="7912101" y="4556875"/>
            <a:ext cx="936625" cy="287338"/>
          </a:xfrm>
          <a:prstGeom prst="leftArrow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ZoneTexte 57"/>
          <p:cNvSpPr txBox="1">
            <a:spLocks noChangeArrowheads="1"/>
          </p:cNvSpPr>
          <p:nvPr/>
        </p:nvSpPr>
        <p:spPr bwMode="auto">
          <a:xfrm>
            <a:off x="4779962" y="5331820"/>
            <a:ext cx="45370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4" algn="ctr"/>
            <a:r>
              <a:rPr lang="en-US" altLang="fr-FR" sz="1400" dirty="0">
                <a:latin typeface="Book Antiqua" panose="02040602050305030304" pitchFamily="18" charset="0"/>
              </a:rPr>
              <a:t>Flux </a:t>
            </a:r>
            <a:r>
              <a:rPr lang="en-US" altLang="fr-FR" sz="1400" dirty="0" err="1">
                <a:latin typeface="Book Antiqua" panose="02040602050305030304" pitchFamily="18" charset="0"/>
              </a:rPr>
              <a:t>polluants</a:t>
            </a:r>
            <a:r>
              <a:rPr lang="en-US" altLang="fr-FR" sz="1400" dirty="0">
                <a:latin typeface="Book Antiqua" panose="02040602050305030304" pitchFamily="18" charset="0"/>
              </a:rPr>
              <a:t> </a:t>
            </a:r>
            <a:r>
              <a:rPr lang="en-US" altLang="fr-FR" sz="1400" dirty="0" err="1">
                <a:latin typeface="Book Antiqua" panose="02040602050305030304" pitchFamily="18" charset="0"/>
              </a:rPr>
              <a:t>piégés</a:t>
            </a:r>
            <a:r>
              <a:rPr lang="en-US" altLang="fr-FR" sz="1400" dirty="0">
                <a:latin typeface="Book Antiqua" panose="02040602050305030304" pitchFamily="18" charset="0"/>
              </a:rPr>
              <a:t> </a:t>
            </a:r>
            <a:r>
              <a:rPr lang="en-US" altLang="fr-FR" sz="1400" dirty="0" err="1">
                <a:latin typeface="Book Antiqua" panose="02040602050305030304" pitchFamily="18" charset="0"/>
              </a:rPr>
              <a:t>dans</a:t>
            </a:r>
            <a:r>
              <a:rPr lang="en-US" altLang="fr-FR" sz="1400" dirty="0">
                <a:latin typeface="Book Antiqua" panose="02040602050305030304" pitchFamily="18" charset="0"/>
              </a:rPr>
              <a:t> </a:t>
            </a:r>
            <a:r>
              <a:rPr lang="en-US" altLang="fr-FR" sz="1400" dirty="0" err="1">
                <a:latin typeface="Book Antiqua" panose="02040602050305030304" pitchFamily="18" charset="0"/>
              </a:rPr>
              <a:t>l’ouvrage</a:t>
            </a:r>
            <a:endParaRPr lang="en-US" altLang="fr-FR" sz="1400" dirty="0">
              <a:latin typeface="Book Antiqua" panose="02040602050305030304" pitchFamily="18" charset="0"/>
            </a:endParaRPr>
          </a:p>
          <a:p>
            <a:pPr marL="0" lvl="4" algn="ctr"/>
            <a:r>
              <a:rPr lang="en-US" altLang="fr-FR" sz="1400" dirty="0">
                <a:latin typeface="Book Antiqua" panose="02040602050305030304" pitchFamily="18" charset="0"/>
              </a:rPr>
              <a:t>(volumes </a:t>
            </a:r>
            <a:r>
              <a:rPr lang="en-US" altLang="fr-FR" sz="1400" dirty="0" err="1">
                <a:latin typeface="Book Antiqua" panose="02040602050305030304" pitchFamily="18" charset="0"/>
              </a:rPr>
              <a:t>infiltrés</a:t>
            </a:r>
            <a:r>
              <a:rPr lang="en-US" altLang="fr-FR" sz="1400" dirty="0">
                <a:latin typeface="Book Antiqua" panose="02040602050305030304" pitchFamily="18" charset="0"/>
              </a:rPr>
              <a:t>/ </a:t>
            </a:r>
            <a:r>
              <a:rPr lang="en-US" altLang="fr-FR" sz="1400" dirty="0" err="1">
                <a:latin typeface="Book Antiqua" panose="02040602050305030304" pitchFamily="18" charset="0"/>
              </a:rPr>
              <a:t>évapotranspirés</a:t>
            </a:r>
            <a:r>
              <a:rPr lang="en-US" altLang="fr-FR" sz="1400" dirty="0">
                <a:latin typeface="Book Antiqua" panose="02040602050305030304" pitchFamily="18" charset="0"/>
              </a:rPr>
              <a:t>)</a:t>
            </a:r>
          </a:p>
        </p:txBody>
      </p:sp>
      <p:sp>
        <p:nvSpPr>
          <p:cNvPr id="23" name="ZoneTexte 33"/>
          <p:cNvSpPr txBox="1">
            <a:spLocks noChangeArrowheads="1"/>
          </p:cNvSpPr>
          <p:nvPr/>
        </p:nvSpPr>
        <p:spPr bwMode="auto">
          <a:xfrm>
            <a:off x="9122888" y="3442100"/>
            <a:ext cx="19104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4" algn="r"/>
            <a:r>
              <a:rPr lang="en-US" altLang="fr-FR" sz="1400" dirty="0" err="1">
                <a:latin typeface="+mn-lt"/>
              </a:rPr>
              <a:t>Rejet</a:t>
            </a:r>
            <a:r>
              <a:rPr lang="en-US" altLang="fr-FR" sz="1400" dirty="0">
                <a:latin typeface="+mn-lt"/>
              </a:rPr>
              <a:t> </a:t>
            </a:r>
            <a:r>
              <a:rPr lang="en-US" altLang="fr-FR" sz="1400" dirty="0" err="1">
                <a:latin typeface="+mn-lt"/>
              </a:rPr>
              <a:t>vers</a:t>
            </a:r>
            <a:r>
              <a:rPr lang="en-US" altLang="fr-FR" sz="1400" dirty="0">
                <a:latin typeface="+mn-lt"/>
              </a:rPr>
              <a:t> </a:t>
            </a:r>
            <a:r>
              <a:rPr lang="en-US" altLang="fr-FR" sz="1400" dirty="0" err="1" smtClean="0">
                <a:latin typeface="+mn-lt"/>
              </a:rPr>
              <a:t>réseaux</a:t>
            </a:r>
            <a:r>
              <a:rPr lang="en-US" altLang="fr-FR" sz="1400" dirty="0" smtClean="0">
                <a:latin typeface="+mn-lt"/>
              </a:rPr>
              <a:t> / </a:t>
            </a:r>
            <a:r>
              <a:rPr lang="en-US" altLang="fr-FR" sz="1400" dirty="0" err="1" smtClean="0">
                <a:latin typeface="+mn-lt"/>
              </a:rPr>
              <a:t>eaux</a:t>
            </a:r>
            <a:r>
              <a:rPr lang="en-US" altLang="fr-FR" sz="1400" dirty="0" smtClean="0">
                <a:latin typeface="+mn-lt"/>
              </a:rPr>
              <a:t> </a:t>
            </a:r>
            <a:r>
              <a:rPr lang="en-US" altLang="fr-FR" sz="1400" dirty="0">
                <a:latin typeface="+mn-lt"/>
              </a:rPr>
              <a:t>de surface</a:t>
            </a:r>
          </a:p>
        </p:txBody>
      </p:sp>
      <p:pic>
        <p:nvPicPr>
          <p:cNvPr id="24" name="Picture 27" descr="j029382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1300" y="2485188"/>
            <a:ext cx="1047750" cy="110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8" descr="MC900429617[1]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050" y="3667875"/>
            <a:ext cx="1562100" cy="77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9"/>
          <p:cNvSpPr>
            <a:spLocks noChangeArrowheads="1"/>
          </p:cNvSpPr>
          <p:nvPr/>
        </p:nvSpPr>
        <p:spPr bwMode="auto">
          <a:xfrm>
            <a:off x="1524001" y="4980739"/>
            <a:ext cx="38512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fr-FR" sz="1400" dirty="0" err="1"/>
              <a:t>Chroniques</a:t>
            </a:r>
            <a:r>
              <a:rPr lang="en-US" altLang="fr-FR" sz="1400" dirty="0"/>
              <a:t> </a:t>
            </a:r>
            <a:r>
              <a:rPr lang="en-US" altLang="fr-FR" sz="1400" dirty="0" err="1"/>
              <a:t>longues</a:t>
            </a:r>
            <a:r>
              <a:rPr lang="en-US" altLang="fr-FR" sz="1400" dirty="0"/>
              <a:t> de </a:t>
            </a:r>
            <a:r>
              <a:rPr lang="en-US" altLang="fr-FR" sz="1400" dirty="0" err="1"/>
              <a:t>débits</a:t>
            </a:r>
            <a:r>
              <a:rPr lang="en-US" altLang="fr-FR" sz="1400" dirty="0"/>
              <a:t> et </a:t>
            </a:r>
            <a:r>
              <a:rPr lang="en-US" altLang="fr-FR" sz="1400" dirty="0" err="1"/>
              <a:t>polluants</a:t>
            </a:r>
            <a:r>
              <a:rPr lang="en-US" altLang="fr-FR" sz="1400" dirty="0"/>
              <a:t> </a:t>
            </a:r>
            <a:r>
              <a:rPr lang="en-US" altLang="fr-FR" sz="1400" dirty="0" err="1"/>
              <a:t>issus</a:t>
            </a:r>
            <a:r>
              <a:rPr lang="en-US" altLang="fr-FR" sz="1400" dirty="0"/>
              <a:t> de </a:t>
            </a:r>
            <a:r>
              <a:rPr lang="en-US" altLang="fr-FR" sz="1400" dirty="0" err="1"/>
              <a:t>différents</a:t>
            </a:r>
            <a:r>
              <a:rPr lang="en-US" altLang="fr-FR" sz="1400" dirty="0"/>
              <a:t> types de surfaces </a:t>
            </a:r>
            <a:r>
              <a:rPr lang="en-US" altLang="fr-FR" sz="1400" dirty="0" err="1"/>
              <a:t>urbaines</a:t>
            </a:r>
            <a:endParaRPr lang="fr-FR" altLang="fr-FR" sz="1400" dirty="0"/>
          </a:p>
        </p:txBody>
      </p:sp>
      <p:cxnSp>
        <p:nvCxnSpPr>
          <p:cNvPr id="27" name="AutoShape 8"/>
          <p:cNvCxnSpPr>
            <a:cxnSpLocks noChangeShapeType="1"/>
          </p:cNvCxnSpPr>
          <p:nvPr/>
        </p:nvCxnSpPr>
        <p:spPr bwMode="auto">
          <a:xfrm>
            <a:off x="6092825" y="4877038"/>
            <a:ext cx="0" cy="2159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AutoShape 8"/>
          <p:cNvCxnSpPr>
            <a:cxnSpLocks noChangeShapeType="1"/>
          </p:cNvCxnSpPr>
          <p:nvPr/>
        </p:nvCxnSpPr>
        <p:spPr bwMode="auto">
          <a:xfrm>
            <a:off x="7102475" y="4862750"/>
            <a:ext cx="0" cy="2159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9" name="Image 21" descr="siteon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8300" y="1952513"/>
            <a:ext cx="720725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918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Limiter le transfert des polluants </a:t>
            </a:r>
            <a:br>
              <a:rPr lang="fr-FR" altLang="fr-FR" dirty="0"/>
            </a:br>
            <a:r>
              <a:rPr lang="fr-FR" altLang="fr-FR" dirty="0"/>
              <a:t>La gestion amont du ruissellement</a:t>
            </a:r>
            <a:endParaRPr lang="fr-F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26974" y="2432641"/>
            <a:ext cx="3131364" cy="43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4389" y="2506663"/>
            <a:ext cx="3835625" cy="43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contenu 1"/>
          <p:cNvSpPr txBox="1">
            <a:spLocks/>
          </p:cNvSpPr>
          <p:nvPr/>
        </p:nvSpPr>
        <p:spPr>
          <a:xfrm>
            <a:off x="534389" y="1444938"/>
            <a:ext cx="5189517" cy="7398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 baseline="0">
                <a:solidFill>
                  <a:srgbClr val="5899D4"/>
                </a:solidFill>
                <a:latin typeface="Book Antiqua" panose="020406020503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fr-FR" sz="2000" dirty="0" err="1" smtClean="0"/>
              <a:t>Abattement</a:t>
            </a:r>
            <a:r>
              <a:rPr lang="en-US" altLang="fr-FR" sz="2000" dirty="0" smtClean="0"/>
              <a:t> de la masse </a:t>
            </a:r>
            <a:r>
              <a:rPr lang="en-US" altLang="fr-FR" sz="2000" dirty="0" err="1" smtClean="0"/>
              <a:t>polluante</a:t>
            </a:r>
            <a:r>
              <a:rPr lang="en-US" altLang="fr-FR" sz="2000" dirty="0" smtClean="0"/>
              <a:t> </a:t>
            </a:r>
            <a:r>
              <a:rPr lang="en-US" altLang="fr-FR" sz="2000" dirty="0" err="1" smtClean="0"/>
              <a:t>annuelle</a:t>
            </a:r>
            <a:r>
              <a:rPr lang="en-US" altLang="fr-FR" sz="2000" dirty="0"/>
              <a:t> </a:t>
            </a:r>
            <a:r>
              <a:rPr lang="en-US" altLang="fr-FR" sz="1400" dirty="0">
                <a:solidFill>
                  <a:schemeClr val="tx1"/>
                </a:solidFill>
              </a:rPr>
              <a:t>(</a:t>
            </a:r>
            <a:r>
              <a:rPr lang="en-US" altLang="fr-FR" sz="1400" dirty="0" err="1">
                <a:solidFill>
                  <a:schemeClr val="tx1"/>
                </a:solidFill>
              </a:rPr>
              <a:t>thèse</a:t>
            </a:r>
            <a:r>
              <a:rPr lang="en-US" altLang="fr-FR" sz="1400" dirty="0">
                <a:solidFill>
                  <a:schemeClr val="tx1"/>
                </a:solidFill>
              </a:rPr>
              <a:t> J. Sage 2016)</a:t>
            </a:r>
            <a:endParaRPr lang="fr-FR" sz="1400" dirty="0">
              <a:solidFill>
                <a:schemeClr val="tx1"/>
              </a:solidFill>
            </a:endParaRPr>
          </a:p>
          <a:p>
            <a:r>
              <a:rPr lang="en-US" altLang="fr-FR" sz="2000" dirty="0" smtClean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5896074" y="1444938"/>
            <a:ext cx="47041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sz="1600" dirty="0" err="1"/>
              <a:t>Efficacité</a:t>
            </a:r>
            <a:r>
              <a:rPr lang="en-US" altLang="fr-FR" sz="1600" dirty="0"/>
              <a:t> </a:t>
            </a:r>
            <a:r>
              <a:rPr lang="fr-FR" altLang="fr-FR" sz="1600" dirty="0"/>
              <a:t>E10 dépassée dans 90% des cas</a:t>
            </a:r>
            <a:endParaRPr lang="en-US" altLang="fr-FR" sz="1600" dirty="0"/>
          </a:p>
          <a:p>
            <a:r>
              <a:rPr lang="en-US" altLang="fr-FR" sz="1600" dirty="0" smtClean="0"/>
              <a:t>= </a:t>
            </a:r>
            <a:r>
              <a:rPr lang="en-US" altLang="fr-FR" sz="1600" dirty="0"/>
              <a:t>f ( </a:t>
            </a:r>
            <a:r>
              <a:rPr lang="en-US" altLang="fr-FR" sz="1600" dirty="0" err="1"/>
              <a:t>perméabilité</a:t>
            </a:r>
            <a:r>
              <a:rPr lang="en-US" altLang="fr-FR" sz="1600" dirty="0"/>
              <a:t> sol K</a:t>
            </a:r>
            <a:r>
              <a:rPr lang="en-US" altLang="fr-FR" sz="1600" baseline="-25000" dirty="0"/>
              <a:t>s</a:t>
            </a:r>
            <a:r>
              <a:rPr lang="en-US" altLang="fr-FR" sz="1600" dirty="0"/>
              <a:t>, surface relative b= </a:t>
            </a:r>
            <a:r>
              <a:rPr lang="en-US" altLang="fr-FR" sz="1600" dirty="0" err="1"/>
              <a:t>S</a:t>
            </a:r>
            <a:r>
              <a:rPr lang="en-US" altLang="fr-FR" sz="1600" baseline="-25000" dirty="0" err="1"/>
              <a:t>ouvrage</a:t>
            </a:r>
            <a:r>
              <a:rPr lang="en-US" altLang="fr-FR" sz="1600" dirty="0"/>
              <a:t>/S</a:t>
            </a:r>
            <a:r>
              <a:rPr lang="en-US" altLang="fr-FR" sz="1600" baseline="-25000" dirty="0"/>
              <a:t>BV</a:t>
            </a:r>
            <a:r>
              <a:rPr lang="en-US" altLang="fr-FR" sz="1600" dirty="0" smtClean="0"/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831273" y="2168109"/>
            <a:ext cx="3047629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none">
            <a:spAutoFit/>
          </a:bodyPr>
          <a:lstStyle/>
          <a:p>
            <a:r>
              <a:rPr lang="en-US" sz="1600" dirty="0" err="1" smtClean="0"/>
              <a:t>Régulation</a:t>
            </a:r>
            <a:r>
              <a:rPr lang="en-US" sz="1600" dirty="0" smtClean="0"/>
              <a:t> de debit à 10 l/s/ha</a:t>
            </a:r>
            <a:endParaRPr lang="fr-FR" sz="1600" dirty="0"/>
          </a:p>
        </p:txBody>
      </p:sp>
      <p:sp>
        <p:nvSpPr>
          <p:cNvPr id="9" name="Rectangle 8"/>
          <p:cNvSpPr/>
          <p:nvPr/>
        </p:nvSpPr>
        <p:spPr>
          <a:xfrm>
            <a:off x="7565636" y="2123907"/>
            <a:ext cx="2274982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none">
            <a:spAutoFit/>
          </a:bodyPr>
          <a:lstStyle/>
          <a:p>
            <a:r>
              <a:rPr lang="en-US" sz="1600" dirty="0" err="1" smtClean="0"/>
              <a:t>Abattement</a:t>
            </a:r>
            <a:r>
              <a:rPr lang="en-US" sz="1600" dirty="0" smtClean="0"/>
              <a:t> de volume</a:t>
            </a:r>
            <a:endParaRPr lang="fr-FR" sz="1600" dirty="0"/>
          </a:p>
        </p:txBody>
      </p:sp>
      <p:grpSp>
        <p:nvGrpSpPr>
          <p:cNvPr id="19" name="Groupe 18"/>
          <p:cNvGrpSpPr/>
          <p:nvPr/>
        </p:nvGrpSpPr>
        <p:grpSpPr>
          <a:xfrm>
            <a:off x="6003893" y="3392592"/>
            <a:ext cx="1066181" cy="3036783"/>
            <a:chOff x="4737802" y="3392592"/>
            <a:chExt cx="1066181" cy="3036783"/>
          </a:xfrm>
        </p:grpSpPr>
        <p:grpSp>
          <p:nvGrpSpPr>
            <p:cNvPr id="17" name="Groupe 16"/>
            <p:cNvGrpSpPr/>
            <p:nvPr/>
          </p:nvGrpSpPr>
          <p:grpSpPr>
            <a:xfrm>
              <a:off x="5270893" y="3829050"/>
              <a:ext cx="272657" cy="2600325"/>
              <a:chOff x="5356621" y="3829050"/>
              <a:chExt cx="272657" cy="2600325"/>
            </a:xfrm>
          </p:grpSpPr>
          <p:cxnSp>
            <p:nvCxnSpPr>
              <p:cNvPr id="11" name="Connecteur droit avec flèche 10"/>
              <p:cNvCxnSpPr/>
              <p:nvPr/>
            </p:nvCxnSpPr>
            <p:spPr>
              <a:xfrm flipV="1">
                <a:off x="5629278" y="3929063"/>
                <a:ext cx="0" cy="250031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ZoneTexte 11"/>
              <p:cNvSpPr txBox="1"/>
              <p:nvPr/>
            </p:nvSpPr>
            <p:spPr>
              <a:xfrm>
                <a:off x="5356621" y="3829050"/>
                <a:ext cx="22860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/>
                  <a:t>5</a:t>
                </a:r>
                <a:endParaRPr lang="fr-FR" sz="1400" dirty="0"/>
              </a:p>
            </p:txBody>
          </p:sp>
          <p:sp>
            <p:nvSpPr>
              <p:cNvPr id="13" name="ZoneTexte 12"/>
              <p:cNvSpPr txBox="1"/>
              <p:nvPr/>
            </p:nvSpPr>
            <p:spPr>
              <a:xfrm>
                <a:off x="5356621" y="4300533"/>
                <a:ext cx="22860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/>
                  <a:t>4</a:t>
                </a:r>
                <a:endParaRPr lang="fr-FR" sz="1400" dirty="0"/>
              </a:p>
            </p:txBody>
          </p:sp>
          <p:sp>
            <p:nvSpPr>
              <p:cNvPr id="14" name="ZoneTexte 13"/>
              <p:cNvSpPr txBox="1"/>
              <p:nvPr/>
            </p:nvSpPr>
            <p:spPr>
              <a:xfrm>
                <a:off x="5356621" y="4774998"/>
                <a:ext cx="22860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/>
                  <a:t>3</a:t>
                </a:r>
                <a:endParaRPr lang="fr-FR" sz="1400" dirty="0"/>
              </a:p>
            </p:txBody>
          </p:sp>
          <p:sp>
            <p:nvSpPr>
              <p:cNvPr id="15" name="ZoneTexte 14"/>
              <p:cNvSpPr txBox="1"/>
              <p:nvPr/>
            </p:nvSpPr>
            <p:spPr>
              <a:xfrm>
                <a:off x="5356621" y="5235175"/>
                <a:ext cx="22860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/>
                  <a:t>2</a:t>
                </a:r>
                <a:endParaRPr lang="fr-FR" sz="1400" dirty="0"/>
              </a:p>
            </p:txBody>
          </p:sp>
          <p:sp>
            <p:nvSpPr>
              <p:cNvPr id="16" name="ZoneTexte 15"/>
              <p:cNvSpPr txBox="1"/>
              <p:nvPr/>
            </p:nvSpPr>
            <p:spPr>
              <a:xfrm>
                <a:off x="5356621" y="5723928"/>
                <a:ext cx="22860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/>
                  <a:t>1</a:t>
                </a:r>
                <a:endParaRPr lang="fr-FR" sz="1400" dirty="0"/>
              </a:p>
            </p:txBody>
          </p:sp>
        </p:grpSp>
        <p:sp>
          <p:nvSpPr>
            <p:cNvPr id="18" name="ZoneTexte 17"/>
            <p:cNvSpPr txBox="1"/>
            <p:nvPr/>
          </p:nvSpPr>
          <p:spPr>
            <a:xfrm>
              <a:off x="4737802" y="3392592"/>
              <a:ext cx="1066181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00" dirty="0" err="1" smtClean="0"/>
                <a:t>Hpluie</a:t>
              </a:r>
              <a:r>
                <a:rPr lang="fr-FR" sz="1300" dirty="0" smtClean="0"/>
                <a:t>  équivalente (mm)</a:t>
              </a:r>
              <a:endParaRPr lang="fr-FR" sz="1300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300446" y="2926080"/>
            <a:ext cx="653143" cy="466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21" descr="siteon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350" y="1332820"/>
            <a:ext cx="720725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161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39615" y="1408112"/>
            <a:ext cx="10515600" cy="4351338"/>
          </a:xfrm>
        </p:spPr>
        <p:txBody>
          <a:bodyPr/>
          <a:lstStyle/>
          <a:p>
            <a:r>
              <a:rPr lang="fr-FR" dirty="0" smtClean="0"/>
              <a:t>Ruissellements avec des contaminations faibles à modérées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Limiter le transfert des polluants </a:t>
            </a:r>
            <a:br>
              <a:rPr lang="fr-FR" altLang="fr-FR" dirty="0"/>
            </a:br>
            <a:r>
              <a:rPr lang="fr-FR" altLang="fr-FR" dirty="0"/>
              <a:t>La gestion amont du ruissellement</a:t>
            </a:r>
            <a:endParaRPr lang="fr-FR" dirty="0"/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1017038" y="1894131"/>
            <a:ext cx="6069013" cy="3665538"/>
            <a:chOff x="968" y="1007"/>
            <a:chExt cx="3823" cy="2309"/>
          </a:xfrm>
        </p:grpSpPr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8" y="1007"/>
              <a:ext cx="3823" cy="23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1112" y="1120"/>
              <a:ext cx="500" cy="12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0800" rIns="18000" bIns="10800">
              <a:spAutoFit/>
            </a:bodyPr>
            <a:lstStyle>
              <a:lvl1pPr>
                <a:spcBef>
                  <a:spcPct val="20000"/>
                </a:spcBef>
                <a:buChar char="o"/>
                <a:defRPr sz="2400" b="1">
                  <a:solidFill>
                    <a:srgbClr val="0099CC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99CC"/>
                </a:buClr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200" b="0">
                  <a:solidFill>
                    <a:schemeClr val="bg1"/>
                  </a:solidFill>
                </a:rPr>
                <a:t>Infiltration</a:t>
              </a:r>
            </a:p>
          </p:txBody>
        </p:sp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1019" y="2487"/>
              <a:ext cx="756" cy="2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0800" rIns="18000" bIns="10800">
              <a:spAutoFit/>
            </a:bodyPr>
            <a:lstStyle>
              <a:lvl1pPr>
                <a:spcBef>
                  <a:spcPct val="20000"/>
                </a:spcBef>
                <a:buChar char="o"/>
                <a:defRPr sz="2400" b="1">
                  <a:solidFill>
                    <a:srgbClr val="0099CC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99CC"/>
                </a:buClr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100" b="0">
                  <a:solidFill>
                    <a:schemeClr val="bg1"/>
                  </a:solidFill>
                </a:rPr>
                <a:t>Rétention / évapotranspiration</a:t>
              </a: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2551" y="2955"/>
              <a:ext cx="576" cy="2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0800" rIns="18000" bIns="10800">
              <a:spAutoFit/>
            </a:bodyPr>
            <a:lstStyle>
              <a:lvl1pPr>
                <a:spcBef>
                  <a:spcPct val="20000"/>
                </a:spcBef>
                <a:buChar char="o"/>
                <a:defRPr sz="2400" b="1">
                  <a:solidFill>
                    <a:srgbClr val="0099CC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99CC"/>
                </a:buClr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200" b="0">
                  <a:solidFill>
                    <a:schemeClr val="bg1"/>
                  </a:solidFill>
                </a:rPr>
                <a:t>Collecte-utilisation</a:t>
              </a:r>
            </a:p>
          </p:txBody>
        </p:sp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3511" y="1139"/>
              <a:ext cx="904" cy="33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0800" rIns="18000" bIns="10800">
              <a:spAutoFit/>
            </a:bodyPr>
            <a:lstStyle>
              <a:lvl1pPr>
                <a:spcBef>
                  <a:spcPct val="20000"/>
                </a:spcBef>
                <a:buChar char="o"/>
                <a:defRPr sz="2400" b="1">
                  <a:solidFill>
                    <a:srgbClr val="0099CC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99CC"/>
                </a:buClr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100" b="0">
                  <a:solidFill>
                    <a:schemeClr val="bg1"/>
                  </a:solidFill>
                </a:rPr>
                <a:t>Système de collecte superficiel, perméable et végétalisé</a:t>
              </a:r>
            </a:p>
          </p:txBody>
        </p:sp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1091" y="3059"/>
              <a:ext cx="656" cy="2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0800" rIns="18000" bIns="10800">
              <a:spAutoFit/>
            </a:bodyPr>
            <a:lstStyle>
              <a:lvl1pPr>
                <a:spcBef>
                  <a:spcPct val="20000"/>
                </a:spcBef>
                <a:buChar char="o"/>
                <a:defRPr sz="2400" b="1">
                  <a:solidFill>
                    <a:srgbClr val="0099CC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99CC"/>
                </a:buClr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100" b="0">
                  <a:solidFill>
                    <a:schemeClr val="bg1"/>
                  </a:solidFill>
                </a:rPr>
                <a:t>Revêtements perméables</a:t>
              </a:r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4058" y="2950"/>
              <a:ext cx="656" cy="2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0800" rIns="18000" bIns="10800">
              <a:spAutoFit/>
            </a:bodyPr>
            <a:lstStyle>
              <a:lvl1pPr>
                <a:spcBef>
                  <a:spcPct val="20000"/>
                </a:spcBef>
                <a:buChar char="o"/>
                <a:defRPr sz="2400" b="1">
                  <a:solidFill>
                    <a:srgbClr val="0099CC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99CC"/>
                </a:buClr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100" b="0">
                  <a:solidFill>
                    <a:schemeClr val="bg1"/>
                  </a:solidFill>
                </a:rPr>
                <a:t>Rejet à débit limité</a:t>
              </a:r>
            </a:p>
          </p:txBody>
        </p:sp>
      </p:grp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8127474" y="2073519"/>
            <a:ext cx="258762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o"/>
              <a:defRPr sz="2400" b="1">
                <a:solidFill>
                  <a:srgbClr val="0099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 dirty="0">
                <a:solidFill>
                  <a:srgbClr val="AF7A3F"/>
                </a:solidFill>
              </a:rPr>
              <a:t>Favoriser l’infiltration et l’évapotranspiration</a:t>
            </a: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8137546" y="3330819"/>
            <a:ext cx="2808288" cy="16557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o"/>
              <a:defRPr sz="2400" b="1">
                <a:solidFill>
                  <a:srgbClr val="0099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chemeClr val="tx1"/>
                </a:solidFill>
              </a:rPr>
              <a:t>Limiter l’imperméabilisation</a:t>
            </a:r>
            <a:r>
              <a:rPr lang="fr-FR" altLang="fr-FR" sz="1200">
                <a:solidFill>
                  <a:schemeClr val="tx1"/>
                </a:solidFill>
              </a:rPr>
              <a:t/>
            </a:r>
            <a:br>
              <a:rPr lang="fr-FR" altLang="fr-FR" sz="1200">
                <a:solidFill>
                  <a:schemeClr val="tx1"/>
                </a:solidFill>
              </a:rPr>
            </a:br>
            <a:r>
              <a:rPr lang="fr-FR" altLang="fr-FR" sz="1000" b="0">
                <a:solidFill>
                  <a:schemeClr val="tx1"/>
                </a:solidFill>
              </a:rPr>
              <a:t>- Revêtements perméables</a:t>
            </a:r>
            <a:br>
              <a:rPr lang="fr-FR" altLang="fr-FR" sz="1000" b="0">
                <a:solidFill>
                  <a:schemeClr val="tx1"/>
                </a:solidFill>
              </a:rPr>
            </a:br>
            <a:r>
              <a:rPr lang="fr-FR" altLang="fr-FR" sz="1200">
                <a:solidFill>
                  <a:schemeClr val="tx1"/>
                </a:solidFill>
              </a:rPr>
              <a:t/>
            </a:r>
            <a:br>
              <a:rPr lang="fr-FR" altLang="fr-FR" sz="1200">
                <a:solidFill>
                  <a:schemeClr val="tx1"/>
                </a:solidFill>
              </a:rPr>
            </a:br>
            <a:r>
              <a:rPr lang="fr-FR" altLang="fr-FR" sz="1400">
                <a:solidFill>
                  <a:schemeClr val="tx1"/>
                </a:solidFill>
              </a:rPr>
              <a:t>Compenser l’imperméabilisation  </a:t>
            </a:r>
            <a:br>
              <a:rPr lang="fr-FR" altLang="fr-FR" sz="1400">
                <a:solidFill>
                  <a:schemeClr val="tx1"/>
                </a:solidFill>
              </a:rPr>
            </a:br>
            <a:r>
              <a:rPr lang="fr-FR" altLang="fr-FR" sz="1200" b="0">
                <a:solidFill>
                  <a:schemeClr val="tx1"/>
                </a:solidFill>
              </a:rPr>
              <a:t>-  ruissellement superficiel sur des surfaces perméables et végétalisées</a:t>
            </a:r>
            <a:br>
              <a:rPr lang="fr-FR" altLang="fr-FR" sz="1200" b="0">
                <a:solidFill>
                  <a:schemeClr val="tx1"/>
                </a:solidFill>
              </a:rPr>
            </a:br>
            <a:r>
              <a:rPr lang="fr-FR" altLang="fr-FR" sz="1200" b="0">
                <a:solidFill>
                  <a:schemeClr val="tx1"/>
                </a:solidFill>
              </a:rPr>
              <a:t>- infiltration des eaux à la parcelle</a:t>
            </a:r>
          </a:p>
        </p:txBody>
      </p:sp>
      <p:sp>
        <p:nvSpPr>
          <p:cNvPr id="14" name="Rectangle 29"/>
          <p:cNvSpPr>
            <a:spLocks noChangeArrowheads="1"/>
          </p:cNvSpPr>
          <p:nvPr/>
        </p:nvSpPr>
        <p:spPr bwMode="auto">
          <a:xfrm>
            <a:off x="3466753" y="5548077"/>
            <a:ext cx="27357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altLang="fr-FR" sz="1200" i="1" dirty="0" err="1" smtClean="0"/>
              <a:t>Bayerisches</a:t>
            </a:r>
            <a:r>
              <a:rPr lang="fr-FR" altLang="fr-FR" sz="1200" i="1" dirty="0" smtClean="0"/>
              <a:t> </a:t>
            </a:r>
            <a:r>
              <a:rPr lang="fr-FR" altLang="fr-FR" sz="1200" i="1" dirty="0" err="1"/>
              <a:t>Landesamt</a:t>
            </a:r>
            <a:r>
              <a:rPr lang="fr-FR" altLang="fr-FR" sz="1200" i="1" dirty="0"/>
              <a:t> </a:t>
            </a:r>
            <a:r>
              <a:rPr lang="fr-FR" altLang="fr-FR" sz="1200" i="1" dirty="0" err="1"/>
              <a:t>für</a:t>
            </a:r>
            <a:r>
              <a:rPr lang="fr-FR" altLang="fr-FR" sz="1200" i="1" dirty="0"/>
              <a:t> </a:t>
            </a:r>
            <a:r>
              <a:rPr lang="fr-FR" altLang="fr-FR" sz="1200" i="1" dirty="0" err="1" smtClean="0"/>
              <a:t>Umwelt</a:t>
            </a:r>
            <a:endParaRPr lang="fr-FR" altLang="fr-FR" sz="1200" i="1" dirty="0" smtClean="0"/>
          </a:p>
          <a:p>
            <a:r>
              <a:rPr lang="fr-FR" altLang="fr-FR" sz="1200" i="1" dirty="0" err="1"/>
              <a:t>Naturnaher</a:t>
            </a:r>
            <a:r>
              <a:rPr lang="fr-FR" altLang="fr-FR" sz="1200" i="1" dirty="0"/>
              <a:t> </a:t>
            </a:r>
            <a:r>
              <a:rPr lang="fr-FR" altLang="fr-FR" sz="1200" i="1" dirty="0" err="1"/>
              <a:t>Umgang</a:t>
            </a:r>
            <a:r>
              <a:rPr lang="fr-FR" altLang="fr-FR" sz="1200" i="1" dirty="0"/>
              <a:t> mit </a:t>
            </a:r>
            <a:r>
              <a:rPr lang="fr-FR" altLang="fr-FR" sz="1200" i="1" dirty="0" err="1"/>
              <a:t>Regenwasser</a:t>
            </a:r>
            <a:r>
              <a:rPr lang="fr-FR" altLang="fr-FR" sz="1200" i="1" dirty="0"/>
              <a:t> </a:t>
            </a:r>
            <a:r>
              <a:rPr lang="en-US" altLang="fr-FR" sz="1200" i="1" dirty="0" smtClean="0"/>
              <a:t> </a:t>
            </a:r>
            <a:endParaRPr lang="fr-FR" altLang="fr-FR" sz="1200" i="1" dirty="0"/>
          </a:p>
        </p:txBody>
      </p:sp>
    </p:spTree>
    <p:extLst>
      <p:ext uri="{BB962C8B-B14F-4D97-AF65-F5344CB8AC3E}">
        <p14:creationId xmlns:p14="http://schemas.microsoft.com/office/powerpoint/2010/main" val="372029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5461000" y="2117725"/>
            <a:ext cx="1397000" cy="64135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i="1">
                <a:solidFill>
                  <a:schemeClr val="tx1"/>
                </a:solidFill>
              </a:rPr>
              <a:t>Limiter les volumes</a:t>
            </a:r>
          </a:p>
        </p:txBody>
      </p:sp>
      <p:pic>
        <p:nvPicPr>
          <p:cNvPr id="17411" name="Picture 4" descr="P100095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5514" y="3281364"/>
            <a:ext cx="129222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1673226" y="2091796"/>
            <a:ext cx="32337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i="1" dirty="0">
                <a:solidFill>
                  <a:schemeClr val="tx1"/>
                </a:solidFill>
              </a:rPr>
              <a:t>P</a:t>
            </a:r>
            <a:r>
              <a:rPr lang="fr-FR" altLang="fr-FR" sz="1800" i="1" dirty="0" smtClean="0">
                <a:solidFill>
                  <a:schemeClr val="tx1"/>
                </a:solidFill>
              </a:rPr>
              <a:t>olluants </a:t>
            </a:r>
            <a:r>
              <a:rPr lang="fr-FR" altLang="fr-FR" sz="1800" i="1" dirty="0">
                <a:solidFill>
                  <a:schemeClr val="tx1"/>
                </a:solidFill>
              </a:rPr>
              <a:t>dissous, particules fines</a:t>
            </a:r>
          </a:p>
        </p:txBody>
      </p:sp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5473700" y="2854325"/>
            <a:ext cx="1397000" cy="915988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i="1">
                <a:solidFill>
                  <a:schemeClr val="tx1"/>
                </a:solidFill>
              </a:rPr>
              <a:t>Décanter /Filtrer / Adsorber</a:t>
            </a:r>
          </a:p>
        </p:txBody>
      </p:sp>
      <p:sp>
        <p:nvSpPr>
          <p:cNvPr id="17414" name="AutoShape 9"/>
          <p:cNvSpPr>
            <a:spLocks noChangeArrowheads="1"/>
          </p:cNvSpPr>
          <p:nvPr/>
        </p:nvSpPr>
        <p:spPr bwMode="auto">
          <a:xfrm>
            <a:off x="5940425" y="3840164"/>
            <a:ext cx="342900" cy="541337"/>
          </a:xfrm>
          <a:prstGeom prst="downArrow">
            <a:avLst>
              <a:gd name="adj1" fmla="val 50000"/>
              <a:gd name="adj2" fmla="val 3946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chemeClr val="tx1"/>
              </a:solidFill>
            </a:endParaRPr>
          </a:p>
        </p:txBody>
      </p:sp>
      <p:grpSp>
        <p:nvGrpSpPr>
          <p:cNvPr id="17416" name="Group 24"/>
          <p:cNvGrpSpPr>
            <a:grpSpLocks noChangeAspect="1"/>
          </p:cNvGrpSpPr>
          <p:nvPr/>
        </p:nvGrpSpPr>
        <p:grpSpPr bwMode="auto">
          <a:xfrm>
            <a:off x="7248526" y="1366839"/>
            <a:ext cx="3140075" cy="2459037"/>
            <a:chOff x="4453" y="2165"/>
            <a:chExt cx="989" cy="775"/>
          </a:xfrm>
        </p:grpSpPr>
        <p:pic>
          <p:nvPicPr>
            <p:cNvPr id="17424" name="Picture 10" descr="P1010717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" y="2502"/>
              <a:ext cx="583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5" name="Picture 11" descr="2013-10-29 10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3" y="2165"/>
              <a:ext cx="551" cy="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6" name="Picture 17" descr="P1010082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4" y="2169"/>
              <a:ext cx="498" cy="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417" name="Group 35"/>
          <p:cNvGrpSpPr>
            <a:grpSpLocks/>
          </p:cNvGrpSpPr>
          <p:nvPr/>
        </p:nvGrpSpPr>
        <p:grpSpPr bwMode="auto">
          <a:xfrm>
            <a:off x="4694238" y="4406901"/>
            <a:ext cx="3346450" cy="2299995"/>
            <a:chOff x="1514" y="1588"/>
            <a:chExt cx="2592" cy="1858"/>
          </a:xfrm>
        </p:grpSpPr>
        <p:pic>
          <p:nvPicPr>
            <p:cNvPr id="17422" name="Picture 36" descr="bioretetention_diagram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4" y="1588"/>
              <a:ext cx="2592" cy="1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3" name="Rectangle 37"/>
            <p:cNvSpPr>
              <a:spLocks noChangeArrowheads="1"/>
            </p:cNvSpPr>
            <p:nvPr/>
          </p:nvSpPr>
          <p:spPr bwMode="auto">
            <a:xfrm>
              <a:off x="1514" y="3272"/>
              <a:ext cx="1521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anose="05000000000000000000" pitchFamily="2" charset="2"/>
                <a:buChar char="¢"/>
                <a:defRPr sz="2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800">
                  <a:solidFill>
                    <a:schemeClr val="tx1"/>
                  </a:solidFill>
                </a:rPr>
                <a:t>Source: Hawkins Partners, Inc. ©2010</a:t>
              </a:r>
              <a:r>
                <a:rPr lang="fr-FR" altLang="fr-FR" sz="800" i="1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17418" name="Picture 7" descr="P1010878"/>
          <p:cNvPicPr>
            <a:picLocks noChangeAspect="1" noChangeArrowheads="1"/>
          </p:cNvPicPr>
          <p:nvPr/>
        </p:nvPicPr>
        <p:blipFill>
          <a:blip r:embed="rId8"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3226" y="2741613"/>
            <a:ext cx="1941513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4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5126" y="3932238"/>
            <a:ext cx="2062163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Image 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6338" y="2619375"/>
            <a:ext cx="10287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1" name="Rectangle 3"/>
          <p:cNvSpPr>
            <a:spLocks noChangeArrowheads="1"/>
          </p:cNvSpPr>
          <p:nvPr/>
        </p:nvSpPr>
        <p:spPr bwMode="auto">
          <a:xfrm>
            <a:off x="8162926" y="4894264"/>
            <a:ext cx="2225675" cy="13239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fr-FR" sz="1600">
                <a:solidFill>
                  <a:schemeClr val="bg1"/>
                </a:solidFill>
              </a:rPr>
              <a:t>Favoriser infiltration et filtration au travers d’une couche de sol « vivante » et « végétalisée »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 smtClean="0"/>
              <a:t>Favoriser la rétention et la dégradation des polluants</a:t>
            </a:r>
            <a:endParaRPr lang="fr-FR" dirty="0"/>
          </a:p>
        </p:txBody>
      </p:sp>
      <p:sp>
        <p:nvSpPr>
          <p:cNvPr id="20" name="Espace réservé du contenu 1"/>
          <p:cNvSpPr>
            <a:spLocks noGrp="1"/>
          </p:cNvSpPr>
          <p:nvPr>
            <p:ph idx="1"/>
          </p:nvPr>
        </p:nvSpPr>
        <p:spPr>
          <a:xfrm>
            <a:off x="215900" y="1364016"/>
            <a:ext cx="6867525" cy="658459"/>
          </a:xfrm>
        </p:spPr>
        <p:txBody>
          <a:bodyPr/>
          <a:lstStyle/>
          <a:p>
            <a:r>
              <a:rPr lang="fr-FR" dirty="0" smtClean="0"/>
              <a:t>Ruissellements avec des contaminations modérées à plus fortes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82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3965" y="1458356"/>
            <a:ext cx="4399389" cy="382243"/>
          </a:xfrm>
        </p:spPr>
        <p:txBody>
          <a:bodyPr/>
          <a:lstStyle/>
          <a:p>
            <a:r>
              <a:rPr lang="fr-FR" dirty="0" smtClean="0"/>
              <a:t>Ouvrages  de « </a:t>
            </a:r>
            <a:r>
              <a:rPr lang="fr-FR" dirty="0" err="1" smtClean="0"/>
              <a:t>biorétention</a:t>
            </a:r>
            <a:r>
              <a:rPr lang="fr-FR" dirty="0" smtClean="0"/>
              <a:t> », jardins de pluie etc.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Favoriser la rétention et la dégradation des polluants</a:t>
            </a:r>
            <a:endParaRPr lang="fr-FR" dirty="0"/>
          </a:p>
        </p:txBody>
      </p:sp>
      <p:pic>
        <p:nvPicPr>
          <p:cNvPr id="85" name="Picture 6" descr="bioswale-diagramjpg-40cd29d42162c8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914" y="2455233"/>
            <a:ext cx="4038600" cy="291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Espace réservé du contenu 1"/>
          <p:cNvSpPr txBox="1">
            <a:spLocks/>
          </p:cNvSpPr>
          <p:nvPr/>
        </p:nvSpPr>
        <p:spPr>
          <a:xfrm>
            <a:off x="5798687" y="1607279"/>
            <a:ext cx="4507295" cy="5079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 baseline="0">
                <a:solidFill>
                  <a:srgbClr val="5899D4"/>
                </a:solidFill>
                <a:latin typeface="Book Antiqua" panose="020406020503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Processus en jeu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684428" y="3421262"/>
            <a:ext cx="987618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Stockage superficiel</a:t>
            </a:r>
            <a:endParaRPr lang="fr-FR" sz="1400" dirty="0"/>
          </a:p>
        </p:txBody>
      </p:sp>
      <p:sp>
        <p:nvSpPr>
          <p:cNvPr id="87" name="ZoneTexte 86"/>
          <p:cNvSpPr txBox="1"/>
          <p:nvPr/>
        </p:nvSpPr>
        <p:spPr>
          <a:xfrm>
            <a:off x="706200" y="4095920"/>
            <a:ext cx="987618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Infiltration / filtration</a:t>
            </a:r>
            <a:endParaRPr lang="fr-FR" sz="1400" dirty="0"/>
          </a:p>
        </p:txBody>
      </p:sp>
      <p:sp>
        <p:nvSpPr>
          <p:cNvPr id="88" name="ZoneTexte 87"/>
          <p:cNvSpPr txBox="1"/>
          <p:nvPr/>
        </p:nvSpPr>
        <p:spPr>
          <a:xfrm>
            <a:off x="708230" y="4821737"/>
            <a:ext cx="1185883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Exfiltration et/ou drainage</a:t>
            </a:r>
            <a:endParaRPr lang="fr-FR" sz="1400" dirty="0"/>
          </a:p>
        </p:txBody>
      </p:sp>
      <p:grpSp>
        <p:nvGrpSpPr>
          <p:cNvPr id="96" name="Groupe 95"/>
          <p:cNvGrpSpPr/>
          <p:nvPr/>
        </p:nvGrpSpPr>
        <p:grpSpPr>
          <a:xfrm>
            <a:off x="5340411" y="2984988"/>
            <a:ext cx="6518252" cy="3317064"/>
            <a:chOff x="5340411" y="2984988"/>
            <a:chExt cx="6518252" cy="3317064"/>
          </a:xfrm>
        </p:grpSpPr>
        <p:grpSp>
          <p:nvGrpSpPr>
            <p:cNvPr id="57" name="Group 93"/>
            <p:cNvGrpSpPr>
              <a:grpSpLocks/>
            </p:cNvGrpSpPr>
            <p:nvPr/>
          </p:nvGrpSpPr>
          <p:grpSpPr bwMode="auto">
            <a:xfrm>
              <a:off x="9786976" y="4271330"/>
              <a:ext cx="2071687" cy="360363"/>
              <a:chOff x="4455" y="2976"/>
              <a:chExt cx="1305" cy="227"/>
            </a:xfrm>
          </p:grpSpPr>
          <p:sp>
            <p:nvSpPr>
              <p:cNvPr id="58" name="Line 94"/>
              <p:cNvSpPr>
                <a:spLocks noChangeShapeType="1"/>
              </p:cNvSpPr>
              <p:nvPr/>
            </p:nvSpPr>
            <p:spPr bwMode="auto">
              <a:xfrm>
                <a:off x="4740" y="3203"/>
                <a:ext cx="589" cy="0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9" name="ZoneTexte 43"/>
              <p:cNvSpPr txBox="1">
                <a:spLocks noChangeArrowheads="1"/>
              </p:cNvSpPr>
              <p:nvPr/>
            </p:nvSpPr>
            <p:spPr bwMode="auto">
              <a:xfrm>
                <a:off x="4455" y="2976"/>
                <a:ext cx="1305" cy="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fr-FR" altLang="fr-FR" sz="1500" b="1">
                    <a:solidFill>
                      <a:srgbClr val="0000FF"/>
                    </a:solidFill>
                    <a:cs typeface="Arial" panose="020B0604020202020204" pitchFamily="34" charset="0"/>
                  </a:rPr>
                  <a:t>Ruissellement</a:t>
                </a:r>
              </a:p>
            </p:txBody>
          </p:sp>
        </p:grpSp>
        <p:grpSp>
          <p:nvGrpSpPr>
            <p:cNvPr id="89" name="Group 93"/>
            <p:cNvGrpSpPr>
              <a:grpSpLocks/>
            </p:cNvGrpSpPr>
            <p:nvPr/>
          </p:nvGrpSpPr>
          <p:grpSpPr bwMode="auto">
            <a:xfrm>
              <a:off x="9743725" y="5587717"/>
              <a:ext cx="2071687" cy="360363"/>
              <a:chOff x="4455" y="2976"/>
              <a:chExt cx="1305" cy="227"/>
            </a:xfrm>
          </p:grpSpPr>
          <p:sp>
            <p:nvSpPr>
              <p:cNvPr id="90" name="Line 94"/>
              <p:cNvSpPr>
                <a:spLocks noChangeShapeType="1"/>
              </p:cNvSpPr>
              <p:nvPr/>
            </p:nvSpPr>
            <p:spPr bwMode="auto">
              <a:xfrm>
                <a:off x="4740" y="3203"/>
                <a:ext cx="589" cy="0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1" name="ZoneTexte 43"/>
              <p:cNvSpPr txBox="1">
                <a:spLocks noChangeArrowheads="1"/>
              </p:cNvSpPr>
              <p:nvPr/>
            </p:nvSpPr>
            <p:spPr bwMode="auto">
              <a:xfrm>
                <a:off x="4455" y="2976"/>
                <a:ext cx="1305" cy="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fr-FR" altLang="fr-FR" sz="1500" b="1" dirty="0" smtClean="0">
                    <a:solidFill>
                      <a:srgbClr val="0000FF"/>
                    </a:solidFill>
                    <a:cs typeface="Arial" panose="020B0604020202020204" pitchFamily="34" charset="0"/>
                  </a:rPr>
                  <a:t>Drainage</a:t>
                </a:r>
                <a:endParaRPr lang="fr-FR" altLang="fr-FR" sz="1500" b="1" dirty="0">
                  <a:solidFill>
                    <a:srgbClr val="0000FF"/>
                  </a:solidFill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5" name="Groupe 94"/>
            <p:cNvGrpSpPr/>
            <p:nvPr/>
          </p:nvGrpSpPr>
          <p:grpSpPr>
            <a:xfrm>
              <a:off x="5340411" y="2984988"/>
              <a:ext cx="6040027" cy="3317064"/>
              <a:chOff x="5340411" y="2984988"/>
              <a:chExt cx="6040027" cy="3317064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5522328" y="4653544"/>
                <a:ext cx="4735489" cy="1426286"/>
              </a:xfrm>
              <a:prstGeom prst="rect">
                <a:avLst/>
              </a:prstGeom>
              <a:pattFill prst="pct10">
                <a:fgClr>
                  <a:srgbClr val="65410B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Line 128"/>
              <p:cNvSpPr>
                <a:spLocks noChangeShapeType="1"/>
              </p:cNvSpPr>
              <p:nvPr/>
            </p:nvSpPr>
            <p:spPr bwMode="auto">
              <a:xfrm>
                <a:off x="5677343" y="4619140"/>
                <a:ext cx="4489285" cy="20966"/>
              </a:xfrm>
              <a:prstGeom prst="line">
                <a:avLst/>
              </a:prstGeom>
              <a:noFill/>
              <a:ln w="47625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22" name="Group 45"/>
              <p:cNvGrpSpPr>
                <a:grpSpLocks/>
              </p:cNvGrpSpPr>
              <p:nvPr/>
            </p:nvGrpSpPr>
            <p:grpSpPr bwMode="auto">
              <a:xfrm>
                <a:off x="8584058" y="2995898"/>
                <a:ext cx="1574800" cy="2166938"/>
                <a:chOff x="2248" y="2296"/>
                <a:chExt cx="992" cy="1216"/>
              </a:xfrm>
            </p:grpSpPr>
            <p:sp>
              <p:nvSpPr>
                <p:cNvPr id="23" name="Line 87"/>
                <p:cNvSpPr>
                  <a:spLocks noChangeShapeType="1"/>
                </p:cNvSpPr>
                <p:nvPr/>
              </p:nvSpPr>
              <p:spPr bwMode="auto">
                <a:xfrm flipV="1">
                  <a:off x="2761" y="2603"/>
                  <a:ext cx="1" cy="616"/>
                </a:xfrm>
                <a:prstGeom prst="line">
                  <a:avLst/>
                </a:prstGeom>
                <a:noFill/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4" name="Freeform 88"/>
                <p:cNvSpPr>
                  <a:spLocks/>
                </p:cNvSpPr>
                <p:nvPr/>
              </p:nvSpPr>
              <p:spPr bwMode="auto">
                <a:xfrm>
                  <a:off x="2248" y="2689"/>
                  <a:ext cx="513" cy="530"/>
                </a:xfrm>
                <a:custGeom>
                  <a:avLst/>
                  <a:gdLst>
                    <a:gd name="T0" fmla="*/ 137 w 900"/>
                    <a:gd name="T1" fmla="*/ 107 h 930"/>
                    <a:gd name="T2" fmla="*/ 0 w 900"/>
                    <a:gd name="T3" fmla="*/ 3 h 930"/>
                    <a:gd name="T4" fmla="*/ 137 w 900"/>
                    <a:gd name="T5" fmla="*/ 86 h 930"/>
                    <a:gd name="T6" fmla="*/ 0 60000 65536"/>
                    <a:gd name="T7" fmla="*/ 0 60000 65536"/>
                    <a:gd name="T8" fmla="*/ 0 60000 65536"/>
                    <a:gd name="T9" fmla="*/ 0 w 900"/>
                    <a:gd name="T10" fmla="*/ 0 h 930"/>
                    <a:gd name="T11" fmla="*/ 900 w 900"/>
                    <a:gd name="T12" fmla="*/ 930 h 93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00" h="930">
                      <a:moveTo>
                        <a:pt x="900" y="930"/>
                      </a:moveTo>
                      <a:cubicBezTo>
                        <a:pt x="450" y="495"/>
                        <a:pt x="0" y="60"/>
                        <a:pt x="0" y="30"/>
                      </a:cubicBezTo>
                      <a:cubicBezTo>
                        <a:pt x="0" y="0"/>
                        <a:pt x="750" y="630"/>
                        <a:pt x="900" y="750"/>
                      </a:cubicBezTo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 sz="15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" name="Freeform 89"/>
                <p:cNvSpPr>
                  <a:spLocks/>
                </p:cNvSpPr>
                <p:nvPr/>
              </p:nvSpPr>
              <p:spPr bwMode="auto">
                <a:xfrm>
                  <a:off x="2761" y="2689"/>
                  <a:ext cx="205" cy="530"/>
                </a:xfrm>
                <a:custGeom>
                  <a:avLst/>
                  <a:gdLst>
                    <a:gd name="T0" fmla="*/ 0 w 360"/>
                    <a:gd name="T1" fmla="*/ 107 h 930"/>
                    <a:gd name="T2" fmla="*/ 54 w 360"/>
                    <a:gd name="T3" fmla="*/ 3 h 930"/>
                    <a:gd name="T4" fmla="*/ 0 w 360"/>
                    <a:gd name="T5" fmla="*/ 86 h 930"/>
                    <a:gd name="T6" fmla="*/ 0 60000 65536"/>
                    <a:gd name="T7" fmla="*/ 0 60000 65536"/>
                    <a:gd name="T8" fmla="*/ 0 60000 65536"/>
                    <a:gd name="T9" fmla="*/ 0 w 360"/>
                    <a:gd name="T10" fmla="*/ 0 h 930"/>
                    <a:gd name="T11" fmla="*/ 360 w 360"/>
                    <a:gd name="T12" fmla="*/ 930 h 93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60" h="930">
                      <a:moveTo>
                        <a:pt x="0" y="930"/>
                      </a:moveTo>
                      <a:cubicBezTo>
                        <a:pt x="180" y="495"/>
                        <a:pt x="360" y="60"/>
                        <a:pt x="360" y="30"/>
                      </a:cubicBezTo>
                      <a:cubicBezTo>
                        <a:pt x="360" y="0"/>
                        <a:pt x="60" y="630"/>
                        <a:pt x="0" y="750"/>
                      </a:cubicBezTo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 sz="15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" name="Freeform 90"/>
                <p:cNvSpPr>
                  <a:spLocks/>
                </p:cNvSpPr>
                <p:nvPr/>
              </p:nvSpPr>
              <p:spPr bwMode="auto">
                <a:xfrm>
                  <a:off x="2761" y="2878"/>
                  <a:ext cx="307" cy="359"/>
                </a:xfrm>
                <a:custGeom>
                  <a:avLst/>
                  <a:gdLst>
                    <a:gd name="T0" fmla="*/ 0 w 540"/>
                    <a:gd name="T1" fmla="*/ 69 h 630"/>
                    <a:gd name="T2" fmla="*/ 54 w 540"/>
                    <a:gd name="T3" fmla="*/ 7 h 630"/>
                    <a:gd name="T4" fmla="*/ 81 w 540"/>
                    <a:gd name="T5" fmla="*/ 28 h 630"/>
                    <a:gd name="T6" fmla="*/ 54 w 540"/>
                    <a:gd name="T7" fmla="*/ 28 h 630"/>
                    <a:gd name="T8" fmla="*/ 0 w 540"/>
                    <a:gd name="T9" fmla="*/ 69 h 6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40"/>
                    <a:gd name="T16" fmla="*/ 0 h 630"/>
                    <a:gd name="T17" fmla="*/ 540 w 540"/>
                    <a:gd name="T18" fmla="*/ 630 h 6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40" h="630">
                      <a:moveTo>
                        <a:pt x="0" y="600"/>
                      </a:moveTo>
                      <a:cubicBezTo>
                        <a:pt x="0" y="570"/>
                        <a:pt x="270" y="120"/>
                        <a:pt x="360" y="60"/>
                      </a:cubicBezTo>
                      <a:cubicBezTo>
                        <a:pt x="450" y="0"/>
                        <a:pt x="540" y="210"/>
                        <a:pt x="540" y="240"/>
                      </a:cubicBezTo>
                      <a:cubicBezTo>
                        <a:pt x="540" y="270"/>
                        <a:pt x="450" y="180"/>
                        <a:pt x="360" y="240"/>
                      </a:cubicBezTo>
                      <a:cubicBezTo>
                        <a:pt x="270" y="300"/>
                        <a:pt x="0" y="630"/>
                        <a:pt x="0" y="600"/>
                      </a:cubicBezTo>
                      <a:close/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 sz="15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" name="Freeform 91"/>
                <p:cNvSpPr>
                  <a:spLocks/>
                </p:cNvSpPr>
                <p:nvPr/>
              </p:nvSpPr>
              <p:spPr bwMode="auto">
                <a:xfrm>
                  <a:off x="2282" y="2878"/>
                  <a:ext cx="479" cy="359"/>
                </a:xfrm>
                <a:custGeom>
                  <a:avLst/>
                  <a:gdLst>
                    <a:gd name="T0" fmla="*/ 127 w 840"/>
                    <a:gd name="T1" fmla="*/ 69 h 630"/>
                    <a:gd name="T2" fmla="*/ 18 w 840"/>
                    <a:gd name="T3" fmla="*/ 7 h 630"/>
                    <a:gd name="T4" fmla="*/ 18 w 840"/>
                    <a:gd name="T5" fmla="*/ 28 h 630"/>
                    <a:gd name="T6" fmla="*/ 127 w 840"/>
                    <a:gd name="T7" fmla="*/ 69 h 63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40"/>
                    <a:gd name="T13" fmla="*/ 0 h 630"/>
                    <a:gd name="T14" fmla="*/ 840 w 840"/>
                    <a:gd name="T15" fmla="*/ 630 h 63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40" h="630">
                      <a:moveTo>
                        <a:pt x="840" y="600"/>
                      </a:moveTo>
                      <a:cubicBezTo>
                        <a:pt x="840" y="570"/>
                        <a:pt x="240" y="120"/>
                        <a:pt x="120" y="60"/>
                      </a:cubicBezTo>
                      <a:cubicBezTo>
                        <a:pt x="0" y="0"/>
                        <a:pt x="0" y="150"/>
                        <a:pt x="120" y="240"/>
                      </a:cubicBezTo>
                      <a:cubicBezTo>
                        <a:pt x="240" y="330"/>
                        <a:pt x="840" y="630"/>
                        <a:pt x="840" y="600"/>
                      </a:cubicBezTo>
                      <a:close/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 sz="15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" name="Freeform 92"/>
                <p:cNvSpPr>
                  <a:spLocks/>
                </p:cNvSpPr>
                <p:nvPr/>
              </p:nvSpPr>
              <p:spPr bwMode="auto">
                <a:xfrm>
                  <a:off x="2419" y="2637"/>
                  <a:ext cx="359" cy="599"/>
                </a:xfrm>
                <a:custGeom>
                  <a:avLst/>
                  <a:gdLst>
                    <a:gd name="T0" fmla="*/ 91 w 630"/>
                    <a:gd name="T1" fmla="*/ 117 h 1050"/>
                    <a:gd name="T2" fmla="*/ 9 w 630"/>
                    <a:gd name="T3" fmla="*/ 14 h 1050"/>
                    <a:gd name="T4" fmla="*/ 36 w 630"/>
                    <a:gd name="T5" fmla="*/ 35 h 1050"/>
                    <a:gd name="T6" fmla="*/ 91 w 630"/>
                    <a:gd name="T7" fmla="*/ 117 h 105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30"/>
                    <a:gd name="T13" fmla="*/ 0 h 1050"/>
                    <a:gd name="T14" fmla="*/ 630 w 630"/>
                    <a:gd name="T15" fmla="*/ 1050 h 105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30" h="1050">
                      <a:moveTo>
                        <a:pt x="600" y="1020"/>
                      </a:moveTo>
                      <a:cubicBezTo>
                        <a:pt x="570" y="990"/>
                        <a:pt x="120" y="240"/>
                        <a:pt x="60" y="120"/>
                      </a:cubicBezTo>
                      <a:cubicBezTo>
                        <a:pt x="0" y="0"/>
                        <a:pt x="150" y="150"/>
                        <a:pt x="240" y="300"/>
                      </a:cubicBezTo>
                      <a:cubicBezTo>
                        <a:pt x="330" y="450"/>
                        <a:pt x="630" y="1050"/>
                        <a:pt x="600" y="1020"/>
                      </a:cubicBezTo>
                      <a:close/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 sz="15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" name="Freeform 93"/>
                <p:cNvSpPr>
                  <a:spLocks/>
                </p:cNvSpPr>
                <p:nvPr/>
              </p:nvSpPr>
              <p:spPr bwMode="auto">
                <a:xfrm>
                  <a:off x="2761" y="2876"/>
                  <a:ext cx="479" cy="360"/>
                </a:xfrm>
                <a:custGeom>
                  <a:avLst/>
                  <a:gdLst>
                    <a:gd name="T0" fmla="*/ 0 w 840"/>
                    <a:gd name="T1" fmla="*/ 69 h 630"/>
                    <a:gd name="T2" fmla="*/ 109 w 840"/>
                    <a:gd name="T3" fmla="*/ 7 h 630"/>
                    <a:gd name="T4" fmla="*/ 109 w 840"/>
                    <a:gd name="T5" fmla="*/ 28 h 630"/>
                    <a:gd name="T6" fmla="*/ 0 w 840"/>
                    <a:gd name="T7" fmla="*/ 69 h 63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40"/>
                    <a:gd name="T13" fmla="*/ 0 h 630"/>
                    <a:gd name="T14" fmla="*/ 840 w 840"/>
                    <a:gd name="T15" fmla="*/ 630 h 63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40" h="630">
                      <a:moveTo>
                        <a:pt x="0" y="600"/>
                      </a:moveTo>
                      <a:cubicBezTo>
                        <a:pt x="0" y="570"/>
                        <a:pt x="600" y="120"/>
                        <a:pt x="720" y="60"/>
                      </a:cubicBezTo>
                      <a:cubicBezTo>
                        <a:pt x="840" y="0"/>
                        <a:pt x="840" y="150"/>
                        <a:pt x="720" y="240"/>
                      </a:cubicBezTo>
                      <a:cubicBezTo>
                        <a:pt x="600" y="330"/>
                        <a:pt x="0" y="630"/>
                        <a:pt x="0" y="600"/>
                      </a:cubicBezTo>
                      <a:close/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 sz="15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" name="Oval 94"/>
                <p:cNvSpPr>
                  <a:spLocks noChangeArrowheads="1"/>
                </p:cNvSpPr>
                <p:nvPr/>
              </p:nvSpPr>
              <p:spPr bwMode="auto">
                <a:xfrm rot="-5400000">
                  <a:off x="2653" y="2450"/>
                  <a:ext cx="205" cy="102"/>
                </a:xfrm>
                <a:prstGeom prst="ellipse">
                  <a:avLst/>
                </a:prstGeom>
                <a:solidFill>
                  <a:srgbClr val="993300"/>
                </a:solidFill>
                <a:ln w="9525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 vert="eaVert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 sz="15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" name="Freeform 117"/>
                <p:cNvSpPr>
                  <a:spLocks/>
                </p:cNvSpPr>
                <p:nvPr/>
              </p:nvSpPr>
              <p:spPr bwMode="auto">
                <a:xfrm>
                  <a:off x="2351" y="3275"/>
                  <a:ext cx="415" cy="149"/>
                </a:xfrm>
                <a:custGeom>
                  <a:avLst/>
                  <a:gdLst>
                    <a:gd name="T0" fmla="*/ 57 w 1011"/>
                    <a:gd name="T1" fmla="*/ 0 h 300"/>
                    <a:gd name="T2" fmla="*/ 45 w 1011"/>
                    <a:gd name="T3" fmla="*/ 3 h 300"/>
                    <a:gd name="T4" fmla="*/ 5 w 1011"/>
                    <a:gd name="T5" fmla="*/ 10 h 300"/>
                    <a:gd name="T6" fmla="*/ 4 w 1011"/>
                    <a:gd name="T7" fmla="*/ 19 h 300"/>
                    <a:gd name="T8" fmla="*/ 9 w 1011"/>
                    <a:gd name="T9" fmla="*/ 22 h 300"/>
                    <a:gd name="T10" fmla="*/ 12 w 1011"/>
                    <a:gd name="T11" fmla="*/ 23 h 300"/>
                    <a:gd name="T12" fmla="*/ 7 w 1011"/>
                    <a:gd name="T13" fmla="*/ 19 h 30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11"/>
                    <a:gd name="T22" fmla="*/ 0 h 300"/>
                    <a:gd name="T23" fmla="*/ 1011 w 1011"/>
                    <a:gd name="T24" fmla="*/ 300 h 3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11" h="300">
                      <a:moveTo>
                        <a:pt x="1011" y="0"/>
                      </a:moveTo>
                      <a:cubicBezTo>
                        <a:pt x="883" y="43"/>
                        <a:pt x="952" y="26"/>
                        <a:pt x="801" y="45"/>
                      </a:cubicBezTo>
                      <a:cubicBezTo>
                        <a:pt x="582" y="118"/>
                        <a:pt x="323" y="121"/>
                        <a:pt x="96" y="135"/>
                      </a:cubicBezTo>
                      <a:cubicBezTo>
                        <a:pt x="54" y="163"/>
                        <a:pt x="0" y="179"/>
                        <a:pt x="66" y="255"/>
                      </a:cubicBezTo>
                      <a:cubicBezTo>
                        <a:pt x="87" y="279"/>
                        <a:pt x="126" y="275"/>
                        <a:pt x="156" y="285"/>
                      </a:cubicBezTo>
                      <a:cubicBezTo>
                        <a:pt x="171" y="290"/>
                        <a:pt x="201" y="300"/>
                        <a:pt x="201" y="300"/>
                      </a:cubicBezTo>
                      <a:cubicBezTo>
                        <a:pt x="225" y="227"/>
                        <a:pt x="232" y="255"/>
                        <a:pt x="126" y="255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 sz="15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" name="Freeform 118"/>
                <p:cNvSpPr>
                  <a:spLocks/>
                </p:cNvSpPr>
                <p:nvPr/>
              </p:nvSpPr>
              <p:spPr bwMode="auto">
                <a:xfrm>
                  <a:off x="2766" y="3246"/>
                  <a:ext cx="411" cy="215"/>
                </a:xfrm>
                <a:custGeom>
                  <a:avLst/>
                  <a:gdLst>
                    <a:gd name="T0" fmla="*/ 0 w 723"/>
                    <a:gd name="T1" fmla="*/ 8 h 379"/>
                    <a:gd name="T2" fmla="*/ 66 w 723"/>
                    <a:gd name="T3" fmla="*/ 21 h 379"/>
                    <a:gd name="T4" fmla="*/ 63 w 723"/>
                    <a:gd name="T5" fmla="*/ 32 h 379"/>
                    <a:gd name="T6" fmla="*/ 45 w 723"/>
                    <a:gd name="T7" fmla="*/ 32 h 379"/>
                    <a:gd name="T8" fmla="*/ 47 w 723"/>
                    <a:gd name="T9" fmla="*/ 27 h 379"/>
                    <a:gd name="T10" fmla="*/ 75 w 723"/>
                    <a:gd name="T11" fmla="*/ 32 h 379"/>
                    <a:gd name="T12" fmla="*/ 84 w 723"/>
                    <a:gd name="T13" fmla="*/ 30 h 379"/>
                    <a:gd name="T14" fmla="*/ 81 w 723"/>
                    <a:gd name="T15" fmla="*/ 25 h 379"/>
                    <a:gd name="T16" fmla="*/ 68 w 723"/>
                    <a:gd name="T17" fmla="*/ 27 h 379"/>
                    <a:gd name="T18" fmla="*/ 104 w 723"/>
                    <a:gd name="T19" fmla="*/ 28 h 379"/>
                    <a:gd name="T20" fmla="*/ 109 w 723"/>
                    <a:gd name="T21" fmla="*/ 21 h 37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723"/>
                    <a:gd name="T34" fmla="*/ 0 h 379"/>
                    <a:gd name="T35" fmla="*/ 723 w 723"/>
                    <a:gd name="T36" fmla="*/ 379 h 379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723" h="379">
                      <a:moveTo>
                        <a:pt x="0" y="67"/>
                      </a:moveTo>
                      <a:cubicBezTo>
                        <a:pt x="193" y="75"/>
                        <a:pt x="373" y="0"/>
                        <a:pt x="435" y="187"/>
                      </a:cubicBezTo>
                      <a:cubicBezTo>
                        <a:pt x="430" y="217"/>
                        <a:pt x="435" y="251"/>
                        <a:pt x="420" y="277"/>
                      </a:cubicBezTo>
                      <a:cubicBezTo>
                        <a:pt x="401" y="310"/>
                        <a:pt x="309" y="279"/>
                        <a:pt x="300" y="277"/>
                      </a:cubicBezTo>
                      <a:cubicBezTo>
                        <a:pt x="305" y="262"/>
                        <a:pt x="304" y="243"/>
                        <a:pt x="315" y="232"/>
                      </a:cubicBezTo>
                      <a:cubicBezTo>
                        <a:pt x="360" y="187"/>
                        <a:pt x="449" y="262"/>
                        <a:pt x="495" y="277"/>
                      </a:cubicBezTo>
                      <a:cubicBezTo>
                        <a:pt x="515" y="272"/>
                        <a:pt x="543" y="278"/>
                        <a:pt x="555" y="262"/>
                      </a:cubicBezTo>
                      <a:cubicBezTo>
                        <a:pt x="564" y="249"/>
                        <a:pt x="555" y="221"/>
                        <a:pt x="540" y="217"/>
                      </a:cubicBezTo>
                      <a:cubicBezTo>
                        <a:pt x="511" y="209"/>
                        <a:pt x="480" y="227"/>
                        <a:pt x="450" y="232"/>
                      </a:cubicBezTo>
                      <a:cubicBezTo>
                        <a:pt x="401" y="379"/>
                        <a:pt x="610" y="267"/>
                        <a:pt x="690" y="247"/>
                      </a:cubicBezTo>
                      <a:cubicBezTo>
                        <a:pt x="723" y="198"/>
                        <a:pt x="720" y="220"/>
                        <a:pt x="720" y="187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 sz="15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" name="Freeform 119"/>
                <p:cNvSpPr>
                  <a:spLocks/>
                </p:cNvSpPr>
                <p:nvPr/>
              </p:nvSpPr>
              <p:spPr bwMode="auto">
                <a:xfrm>
                  <a:off x="2395" y="3241"/>
                  <a:ext cx="362" cy="190"/>
                </a:xfrm>
                <a:custGeom>
                  <a:avLst/>
                  <a:gdLst>
                    <a:gd name="T0" fmla="*/ 96 w 635"/>
                    <a:gd name="T1" fmla="*/ 7 h 332"/>
                    <a:gd name="T2" fmla="*/ 23 w 635"/>
                    <a:gd name="T3" fmla="*/ 16 h 332"/>
                    <a:gd name="T4" fmla="*/ 26 w 635"/>
                    <a:gd name="T5" fmla="*/ 26 h 332"/>
                    <a:gd name="T6" fmla="*/ 46 w 635"/>
                    <a:gd name="T7" fmla="*/ 28 h 332"/>
                    <a:gd name="T8" fmla="*/ 23 w 635"/>
                    <a:gd name="T9" fmla="*/ 22 h 332"/>
                    <a:gd name="T10" fmla="*/ 23 w 635"/>
                    <a:gd name="T11" fmla="*/ 33 h 332"/>
                    <a:gd name="T12" fmla="*/ 30 w 635"/>
                    <a:gd name="T13" fmla="*/ 31 h 332"/>
                    <a:gd name="T14" fmla="*/ 26 w 635"/>
                    <a:gd name="T15" fmla="*/ 26 h 332"/>
                    <a:gd name="T16" fmla="*/ 12 w 635"/>
                    <a:gd name="T17" fmla="*/ 22 h 332"/>
                    <a:gd name="T18" fmla="*/ 1 w 635"/>
                    <a:gd name="T19" fmla="*/ 30 h 332"/>
                    <a:gd name="T20" fmla="*/ 3 w 635"/>
                    <a:gd name="T21" fmla="*/ 37 h 332"/>
                    <a:gd name="T22" fmla="*/ 35 w 635"/>
                    <a:gd name="T23" fmla="*/ 37 h 33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635"/>
                    <a:gd name="T37" fmla="*/ 0 h 332"/>
                    <a:gd name="T38" fmla="*/ 635 w 635"/>
                    <a:gd name="T39" fmla="*/ 332 h 33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635" h="332">
                      <a:moveTo>
                        <a:pt x="635" y="59"/>
                      </a:moveTo>
                      <a:cubicBezTo>
                        <a:pt x="538" y="63"/>
                        <a:pt x="244" y="0"/>
                        <a:pt x="155" y="134"/>
                      </a:cubicBezTo>
                      <a:cubicBezTo>
                        <a:pt x="160" y="164"/>
                        <a:pt x="156" y="197"/>
                        <a:pt x="170" y="224"/>
                      </a:cubicBezTo>
                      <a:cubicBezTo>
                        <a:pt x="197" y="278"/>
                        <a:pt x="270" y="245"/>
                        <a:pt x="305" y="239"/>
                      </a:cubicBezTo>
                      <a:cubicBezTo>
                        <a:pt x="276" y="151"/>
                        <a:pt x="242" y="180"/>
                        <a:pt x="155" y="194"/>
                      </a:cubicBezTo>
                      <a:cubicBezTo>
                        <a:pt x="149" y="211"/>
                        <a:pt x="121" y="267"/>
                        <a:pt x="155" y="284"/>
                      </a:cubicBezTo>
                      <a:cubicBezTo>
                        <a:pt x="169" y="291"/>
                        <a:pt x="185" y="274"/>
                        <a:pt x="200" y="269"/>
                      </a:cubicBezTo>
                      <a:cubicBezTo>
                        <a:pt x="190" y="254"/>
                        <a:pt x="185" y="234"/>
                        <a:pt x="170" y="224"/>
                      </a:cubicBezTo>
                      <a:cubicBezTo>
                        <a:pt x="143" y="207"/>
                        <a:pt x="80" y="194"/>
                        <a:pt x="80" y="194"/>
                      </a:cubicBezTo>
                      <a:cubicBezTo>
                        <a:pt x="46" y="205"/>
                        <a:pt x="12" y="207"/>
                        <a:pt x="5" y="254"/>
                      </a:cubicBezTo>
                      <a:cubicBezTo>
                        <a:pt x="2" y="274"/>
                        <a:pt x="0" y="309"/>
                        <a:pt x="20" y="314"/>
                      </a:cubicBezTo>
                      <a:cubicBezTo>
                        <a:pt x="88" y="332"/>
                        <a:pt x="160" y="314"/>
                        <a:pt x="230" y="314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 sz="15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" name="Freeform 120"/>
                <p:cNvSpPr>
                  <a:spLocks/>
                </p:cNvSpPr>
                <p:nvPr/>
              </p:nvSpPr>
              <p:spPr bwMode="auto">
                <a:xfrm>
                  <a:off x="2731" y="3271"/>
                  <a:ext cx="351" cy="153"/>
                </a:xfrm>
                <a:custGeom>
                  <a:avLst/>
                  <a:gdLst>
                    <a:gd name="T0" fmla="*/ 0 w 615"/>
                    <a:gd name="T1" fmla="*/ 0 h 267"/>
                    <a:gd name="T2" fmla="*/ 25 w 615"/>
                    <a:gd name="T3" fmla="*/ 9 h 267"/>
                    <a:gd name="T4" fmla="*/ 18 w 615"/>
                    <a:gd name="T5" fmla="*/ 11 h 267"/>
                    <a:gd name="T6" fmla="*/ 5 w 615"/>
                    <a:gd name="T7" fmla="*/ 9 h 267"/>
                    <a:gd name="T8" fmla="*/ 11 w 615"/>
                    <a:gd name="T9" fmla="*/ 8 h 267"/>
                    <a:gd name="T10" fmla="*/ 16 w 615"/>
                    <a:gd name="T11" fmla="*/ 13 h 267"/>
                    <a:gd name="T12" fmla="*/ 7 w 615"/>
                    <a:gd name="T13" fmla="*/ 25 h 267"/>
                    <a:gd name="T14" fmla="*/ 0 w 615"/>
                    <a:gd name="T15" fmla="*/ 23 h 267"/>
                    <a:gd name="T16" fmla="*/ 32 w 615"/>
                    <a:gd name="T17" fmla="*/ 28 h 267"/>
                    <a:gd name="T18" fmla="*/ 25 w 615"/>
                    <a:gd name="T19" fmla="*/ 30 h 267"/>
                    <a:gd name="T20" fmla="*/ 27 w 615"/>
                    <a:gd name="T21" fmla="*/ 19 h 267"/>
                    <a:gd name="T22" fmla="*/ 34 w 615"/>
                    <a:gd name="T23" fmla="*/ 18 h 267"/>
                    <a:gd name="T24" fmla="*/ 48 w 615"/>
                    <a:gd name="T25" fmla="*/ 13 h 267"/>
                    <a:gd name="T26" fmla="*/ 54 w 615"/>
                    <a:gd name="T27" fmla="*/ 15 h 267"/>
                    <a:gd name="T28" fmla="*/ 41 w 615"/>
                    <a:gd name="T29" fmla="*/ 16 h 267"/>
                    <a:gd name="T30" fmla="*/ 93 w 615"/>
                    <a:gd name="T31" fmla="*/ 9 h 267"/>
                    <a:gd name="T32" fmla="*/ 86 w 615"/>
                    <a:gd name="T33" fmla="*/ 8 h 26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15"/>
                    <a:gd name="T52" fmla="*/ 0 h 267"/>
                    <a:gd name="T53" fmla="*/ 615 w 615"/>
                    <a:gd name="T54" fmla="*/ 267 h 26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15" h="267">
                      <a:moveTo>
                        <a:pt x="0" y="5"/>
                      </a:moveTo>
                      <a:cubicBezTo>
                        <a:pt x="2" y="5"/>
                        <a:pt x="245" y="0"/>
                        <a:pt x="165" y="80"/>
                      </a:cubicBezTo>
                      <a:cubicBezTo>
                        <a:pt x="154" y="91"/>
                        <a:pt x="135" y="90"/>
                        <a:pt x="120" y="95"/>
                      </a:cubicBezTo>
                      <a:cubicBezTo>
                        <a:pt x="90" y="90"/>
                        <a:pt x="55" y="97"/>
                        <a:pt x="30" y="80"/>
                      </a:cubicBezTo>
                      <a:cubicBezTo>
                        <a:pt x="17" y="71"/>
                        <a:pt x="60" y="59"/>
                        <a:pt x="75" y="65"/>
                      </a:cubicBezTo>
                      <a:cubicBezTo>
                        <a:pt x="92" y="72"/>
                        <a:pt x="95" y="95"/>
                        <a:pt x="105" y="110"/>
                      </a:cubicBezTo>
                      <a:cubicBezTo>
                        <a:pt x="96" y="154"/>
                        <a:pt x="104" y="205"/>
                        <a:pt x="45" y="215"/>
                      </a:cubicBezTo>
                      <a:cubicBezTo>
                        <a:pt x="29" y="218"/>
                        <a:pt x="15" y="205"/>
                        <a:pt x="0" y="200"/>
                      </a:cubicBezTo>
                      <a:cubicBezTo>
                        <a:pt x="89" y="170"/>
                        <a:pt x="154" y="161"/>
                        <a:pt x="210" y="245"/>
                      </a:cubicBezTo>
                      <a:cubicBezTo>
                        <a:pt x="195" y="250"/>
                        <a:pt x="179" y="267"/>
                        <a:pt x="165" y="260"/>
                      </a:cubicBezTo>
                      <a:cubicBezTo>
                        <a:pt x="123" y="239"/>
                        <a:pt x="166" y="181"/>
                        <a:pt x="180" y="170"/>
                      </a:cubicBezTo>
                      <a:cubicBezTo>
                        <a:pt x="192" y="160"/>
                        <a:pt x="211" y="162"/>
                        <a:pt x="225" y="155"/>
                      </a:cubicBezTo>
                      <a:cubicBezTo>
                        <a:pt x="341" y="97"/>
                        <a:pt x="202" y="148"/>
                        <a:pt x="315" y="110"/>
                      </a:cubicBezTo>
                      <a:cubicBezTo>
                        <a:pt x="330" y="115"/>
                        <a:pt x="360" y="109"/>
                        <a:pt x="360" y="125"/>
                      </a:cubicBezTo>
                      <a:cubicBezTo>
                        <a:pt x="360" y="183"/>
                        <a:pt x="281" y="144"/>
                        <a:pt x="270" y="140"/>
                      </a:cubicBezTo>
                      <a:cubicBezTo>
                        <a:pt x="385" y="63"/>
                        <a:pt x="446" y="90"/>
                        <a:pt x="615" y="80"/>
                      </a:cubicBezTo>
                      <a:cubicBezTo>
                        <a:pt x="600" y="75"/>
                        <a:pt x="570" y="65"/>
                        <a:pt x="570" y="65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 sz="15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" name="Freeform 121"/>
                <p:cNvSpPr>
                  <a:spLocks/>
                </p:cNvSpPr>
                <p:nvPr/>
              </p:nvSpPr>
              <p:spPr bwMode="auto">
                <a:xfrm>
                  <a:off x="2547" y="3257"/>
                  <a:ext cx="220" cy="255"/>
                </a:xfrm>
                <a:custGeom>
                  <a:avLst/>
                  <a:gdLst>
                    <a:gd name="T0" fmla="*/ 58 w 385"/>
                    <a:gd name="T1" fmla="*/ 0 h 446"/>
                    <a:gd name="T2" fmla="*/ 55 w 385"/>
                    <a:gd name="T3" fmla="*/ 7 h 446"/>
                    <a:gd name="T4" fmla="*/ 42 w 385"/>
                    <a:gd name="T5" fmla="*/ 9 h 446"/>
                    <a:gd name="T6" fmla="*/ 33 w 385"/>
                    <a:gd name="T7" fmla="*/ 24 h 446"/>
                    <a:gd name="T8" fmla="*/ 21 w 385"/>
                    <a:gd name="T9" fmla="*/ 22 h 446"/>
                    <a:gd name="T10" fmla="*/ 35 w 385"/>
                    <a:gd name="T11" fmla="*/ 16 h 446"/>
                    <a:gd name="T12" fmla="*/ 37 w 385"/>
                    <a:gd name="T13" fmla="*/ 21 h 446"/>
                    <a:gd name="T14" fmla="*/ 24 w 385"/>
                    <a:gd name="T15" fmla="*/ 26 h 446"/>
                    <a:gd name="T16" fmla="*/ 8 w 385"/>
                    <a:gd name="T17" fmla="*/ 24 h 446"/>
                    <a:gd name="T18" fmla="*/ 3 w 385"/>
                    <a:gd name="T19" fmla="*/ 19 h 446"/>
                    <a:gd name="T20" fmla="*/ 10 w 385"/>
                    <a:gd name="T21" fmla="*/ 16 h 446"/>
                    <a:gd name="T22" fmla="*/ 17 w 385"/>
                    <a:gd name="T23" fmla="*/ 18 h 446"/>
                    <a:gd name="T24" fmla="*/ 1 w 385"/>
                    <a:gd name="T25" fmla="*/ 36 h 446"/>
                    <a:gd name="T26" fmla="*/ 3 w 385"/>
                    <a:gd name="T27" fmla="*/ 45 h 446"/>
                    <a:gd name="T28" fmla="*/ 21 w 385"/>
                    <a:gd name="T29" fmla="*/ 41 h 44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85"/>
                    <a:gd name="T46" fmla="*/ 0 h 446"/>
                    <a:gd name="T47" fmla="*/ 385 w 385"/>
                    <a:gd name="T48" fmla="*/ 446 h 44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85" h="446">
                      <a:moveTo>
                        <a:pt x="383" y="0"/>
                      </a:moveTo>
                      <a:cubicBezTo>
                        <a:pt x="378" y="20"/>
                        <a:pt x="385" y="48"/>
                        <a:pt x="368" y="60"/>
                      </a:cubicBezTo>
                      <a:cubicBezTo>
                        <a:pt x="343" y="78"/>
                        <a:pt x="297" y="51"/>
                        <a:pt x="278" y="75"/>
                      </a:cubicBezTo>
                      <a:cubicBezTo>
                        <a:pt x="141" y="251"/>
                        <a:pt x="348" y="167"/>
                        <a:pt x="218" y="210"/>
                      </a:cubicBezTo>
                      <a:cubicBezTo>
                        <a:pt x="193" y="205"/>
                        <a:pt x="154" y="218"/>
                        <a:pt x="143" y="195"/>
                      </a:cubicBezTo>
                      <a:cubicBezTo>
                        <a:pt x="127" y="163"/>
                        <a:pt x="222" y="139"/>
                        <a:pt x="233" y="135"/>
                      </a:cubicBezTo>
                      <a:cubicBezTo>
                        <a:pt x="238" y="150"/>
                        <a:pt x="254" y="165"/>
                        <a:pt x="248" y="180"/>
                      </a:cubicBezTo>
                      <a:cubicBezTo>
                        <a:pt x="239" y="202"/>
                        <a:pt x="177" y="219"/>
                        <a:pt x="158" y="225"/>
                      </a:cubicBezTo>
                      <a:cubicBezTo>
                        <a:pt x="123" y="220"/>
                        <a:pt x="85" y="224"/>
                        <a:pt x="53" y="210"/>
                      </a:cubicBezTo>
                      <a:cubicBezTo>
                        <a:pt x="37" y="203"/>
                        <a:pt x="19" y="183"/>
                        <a:pt x="23" y="165"/>
                      </a:cubicBezTo>
                      <a:cubicBezTo>
                        <a:pt x="27" y="147"/>
                        <a:pt x="53" y="145"/>
                        <a:pt x="68" y="135"/>
                      </a:cubicBezTo>
                      <a:cubicBezTo>
                        <a:pt x="83" y="140"/>
                        <a:pt x="110" y="135"/>
                        <a:pt x="113" y="150"/>
                      </a:cubicBezTo>
                      <a:cubicBezTo>
                        <a:pt x="139" y="265"/>
                        <a:pt x="90" y="288"/>
                        <a:pt x="8" y="315"/>
                      </a:cubicBezTo>
                      <a:cubicBezTo>
                        <a:pt x="13" y="340"/>
                        <a:pt x="0" y="380"/>
                        <a:pt x="23" y="390"/>
                      </a:cubicBezTo>
                      <a:cubicBezTo>
                        <a:pt x="148" y="446"/>
                        <a:pt x="143" y="406"/>
                        <a:pt x="143" y="360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 sz="15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" name="Freeform 122"/>
                <p:cNvSpPr>
                  <a:spLocks/>
                </p:cNvSpPr>
                <p:nvPr/>
              </p:nvSpPr>
              <p:spPr bwMode="auto">
                <a:xfrm>
                  <a:off x="2757" y="3275"/>
                  <a:ext cx="274" cy="204"/>
                </a:xfrm>
                <a:custGeom>
                  <a:avLst/>
                  <a:gdLst>
                    <a:gd name="T0" fmla="*/ 0 w 480"/>
                    <a:gd name="T1" fmla="*/ 0 h 358"/>
                    <a:gd name="T2" fmla="*/ 14 w 480"/>
                    <a:gd name="T3" fmla="*/ 3 h 358"/>
                    <a:gd name="T4" fmla="*/ 20 w 480"/>
                    <a:gd name="T5" fmla="*/ 5 h 358"/>
                    <a:gd name="T6" fmla="*/ 20 w 480"/>
                    <a:gd name="T7" fmla="*/ 19 h 358"/>
                    <a:gd name="T8" fmla="*/ 14 w 480"/>
                    <a:gd name="T9" fmla="*/ 17 h 358"/>
                    <a:gd name="T10" fmla="*/ 27 w 480"/>
                    <a:gd name="T11" fmla="*/ 16 h 358"/>
                    <a:gd name="T12" fmla="*/ 32 w 480"/>
                    <a:gd name="T13" fmla="*/ 26 h 358"/>
                    <a:gd name="T14" fmla="*/ 29 w 480"/>
                    <a:gd name="T15" fmla="*/ 33 h 358"/>
                    <a:gd name="T16" fmla="*/ 36 w 480"/>
                    <a:gd name="T17" fmla="*/ 35 h 358"/>
                    <a:gd name="T18" fmla="*/ 50 w 480"/>
                    <a:gd name="T19" fmla="*/ 40 h 358"/>
                    <a:gd name="T20" fmla="*/ 59 w 480"/>
                    <a:gd name="T21" fmla="*/ 38 h 358"/>
                    <a:gd name="T22" fmla="*/ 73 w 480"/>
                    <a:gd name="T23" fmla="*/ 38 h 35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480"/>
                    <a:gd name="T37" fmla="*/ 0 h 358"/>
                    <a:gd name="T38" fmla="*/ 480 w 480"/>
                    <a:gd name="T39" fmla="*/ 358 h 358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480" h="358">
                      <a:moveTo>
                        <a:pt x="0" y="0"/>
                      </a:moveTo>
                      <a:cubicBezTo>
                        <a:pt x="30" y="10"/>
                        <a:pt x="60" y="20"/>
                        <a:pt x="90" y="30"/>
                      </a:cubicBezTo>
                      <a:cubicBezTo>
                        <a:pt x="105" y="35"/>
                        <a:pt x="135" y="45"/>
                        <a:pt x="135" y="45"/>
                      </a:cubicBezTo>
                      <a:cubicBezTo>
                        <a:pt x="147" y="81"/>
                        <a:pt x="171" y="129"/>
                        <a:pt x="135" y="165"/>
                      </a:cubicBezTo>
                      <a:cubicBezTo>
                        <a:pt x="124" y="176"/>
                        <a:pt x="105" y="155"/>
                        <a:pt x="90" y="150"/>
                      </a:cubicBezTo>
                      <a:cubicBezTo>
                        <a:pt x="112" y="136"/>
                        <a:pt x="150" y="93"/>
                        <a:pt x="180" y="135"/>
                      </a:cubicBezTo>
                      <a:cubicBezTo>
                        <a:pt x="198" y="161"/>
                        <a:pt x="210" y="225"/>
                        <a:pt x="210" y="225"/>
                      </a:cubicBezTo>
                      <a:cubicBezTo>
                        <a:pt x="205" y="245"/>
                        <a:pt x="187" y="266"/>
                        <a:pt x="195" y="285"/>
                      </a:cubicBezTo>
                      <a:cubicBezTo>
                        <a:pt x="201" y="300"/>
                        <a:pt x="226" y="293"/>
                        <a:pt x="240" y="300"/>
                      </a:cubicBezTo>
                      <a:cubicBezTo>
                        <a:pt x="356" y="358"/>
                        <a:pt x="217" y="307"/>
                        <a:pt x="330" y="345"/>
                      </a:cubicBezTo>
                      <a:cubicBezTo>
                        <a:pt x="358" y="262"/>
                        <a:pt x="324" y="315"/>
                        <a:pt x="390" y="330"/>
                      </a:cubicBezTo>
                      <a:cubicBezTo>
                        <a:pt x="419" y="337"/>
                        <a:pt x="450" y="330"/>
                        <a:pt x="480" y="330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 sz="15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" name="Line 95"/>
                <p:cNvSpPr>
                  <a:spLocks noChangeShapeType="1"/>
                </p:cNvSpPr>
                <p:nvPr/>
              </p:nvSpPr>
              <p:spPr bwMode="auto">
                <a:xfrm flipV="1">
                  <a:off x="2761" y="2296"/>
                  <a:ext cx="1" cy="102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50" name="Group 81"/>
              <p:cNvGrpSpPr>
                <a:grpSpLocks/>
              </p:cNvGrpSpPr>
              <p:nvPr/>
            </p:nvGrpSpPr>
            <p:grpSpPr bwMode="auto">
              <a:xfrm>
                <a:off x="8143754" y="3684102"/>
                <a:ext cx="244475" cy="889000"/>
                <a:chOff x="883" y="1451"/>
                <a:chExt cx="154" cy="560"/>
              </a:xfrm>
            </p:grpSpPr>
            <p:sp>
              <p:nvSpPr>
                <p:cNvPr id="51" name="Freeform 113"/>
                <p:cNvSpPr>
                  <a:spLocks/>
                </p:cNvSpPr>
                <p:nvPr/>
              </p:nvSpPr>
              <p:spPr bwMode="auto">
                <a:xfrm>
                  <a:off x="883" y="1549"/>
                  <a:ext cx="154" cy="462"/>
                </a:xfrm>
                <a:custGeom>
                  <a:avLst/>
                  <a:gdLst>
                    <a:gd name="T0" fmla="*/ 41 w 270"/>
                    <a:gd name="T1" fmla="*/ 93 h 810"/>
                    <a:gd name="T2" fmla="*/ 32 w 270"/>
                    <a:gd name="T3" fmla="*/ 91 h 810"/>
                    <a:gd name="T4" fmla="*/ 18 w 270"/>
                    <a:gd name="T5" fmla="*/ 88 h 810"/>
                    <a:gd name="T6" fmla="*/ 14 w 270"/>
                    <a:gd name="T7" fmla="*/ 83 h 810"/>
                    <a:gd name="T8" fmla="*/ 34 w 270"/>
                    <a:gd name="T9" fmla="*/ 62 h 810"/>
                    <a:gd name="T10" fmla="*/ 14 w 270"/>
                    <a:gd name="T11" fmla="*/ 36 h 810"/>
                    <a:gd name="T12" fmla="*/ 7 w 270"/>
                    <a:gd name="T13" fmla="*/ 19 h 810"/>
                    <a:gd name="T14" fmla="*/ 14 w 270"/>
                    <a:gd name="T15" fmla="*/ 18 h 810"/>
                    <a:gd name="T16" fmla="*/ 20 w 270"/>
                    <a:gd name="T17" fmla="*/ 14 h 810"/>
                    <a:gd name="T18" fmla="*/ 34 w 270"/>
                    <a:gd name="T19" fmla="*/ 10 h 810"/>
                    <a:gd name="T20" fmla="*/ 36 w 270"/>
                    <a:gd name="T21" fmla="*/ 0 h 81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70"/>
                    <a:gd name="T34" fmla="*/ 0 h 810"/>
                    <a:gd name="T35" fmla="*/ 270 w 270"/>
                    <a:gd name="T36" fmla="*/ 810 h 81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70" h="810">
                      <a:moveTo>
                        <a:pt x="270" y="810"/>
                      </a:moveTo>
                      <a:cubicBezTo>
                        <a:pt x="250" y="805"/>
                        <a:pt x="230" y="801"/>
                        <a:pt x="210" y="795"/>
                      </a:cubicBezTo>
                      <a:cubicBezTo>
                        <a:pt x="180" y="786"/>
                        <a:pt x="120" y="765"/>
                        <a:pt x="120" y="765"/>
                      </a:cubicBezTo>
                      <a:cubicBezTo>
                        <a:pt x="110" y="750"/>
                        <a:pt x="92" y="738"/>
                        <a:pt x="90" y="720"/>
                      </a:cubicBezTo>
                      <a:cubicBezTo>
                        <a:pt x="79" y="636"/>
                        <a:pt x="155" y="563"/>
                        <a:pt x="225" y="540"/>
                      </a:cubicBezTo>
                      <a:cubicBezTo>
                        <a:pt x="268" y="410"/>
                        <a:pt x="208" y="345"/>
                        <a:pt x="90" y="315"/>
                      </a:cubicBezTo>
                      <a:cubicBezTo>
                        <a:pt x="39" y="281"/>
                        <a:pt x="0" y="233"/>
                        <a:pt x="45" y="165"/>
                      </a:cubicBezTo>
                      <a:cubicBezTo>
                        <a:pt x="54" y="152"/>
                        <a:pt x="76" y="157"/>
                        <a:pt x="90" y="150"/>
                      </a:cubicBezTo>
                      <a:cubicBezTo>
                        <a:pt x="106" y="142"/>
                        <a:pt x="119" y="127"/>
                        <a:pt x="135" y="120"/>
                      </a:cubicBezTo>
                      <a:cubicBezTo>
                        <a:pt x="164" y="107"/>
                        <a:pt x="225" y="90"/>
                        <a:pt x="225" y="90"/>
                      </a:cubicBezTo>
                      <a:cubicBezTo>
                        <a:pt x="245" y="31"/>
                        <a:pt x="240" y="61"/>
                        <a:pt x="240" y="0"/>
                      </a:cubicBezTo>
                    </a:path>
                  </a:pathLst>
                </a:custGeom>
                <a:noFill/>
                <a:ln w="254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 sz="15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" name="Line 114"/>
                <p:cNvSpPr>
                  <a:spLocks noChangeShapeType="1"/>
                </p:cNvSpPr>
                <p:nvPr/>
              </p:nvSpPr>
              <p:spPr bwMode="auto">
                <a:xfrm flipV="1">
                  <a:off x="1019" y="1451"/>
                  <a:ext cx="1" cy="102"/>
                </a:xfrm>
                <a:prstGeom prst="line">
                  <a:avLst/>
                </a:prstGeom>
                <a:noFill/>
                <a:ln w="2540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53" name="ZoneTexte 43"/>
              <p:cNvSpPr txBox="1">
                <a:spLocks noChangeArrowheads="1"/>
              </p:cNvSpPr>
              <p:nvPr/>
            </p:nvSpPr>
            <p:spPr bwMode="auto">
              <a:xfrm>
                <a:off x="7086263" y="3336314"/>
                <a:ext cx="2071688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fr-FR" altLang="fr-FR" sz="1500" b="1" dirty="0">
                    <a:solidFill>
                      <a:srgbClr val="0000FF"/>
                    </a:solidFill>
                    <a:cs typeface="Arial" panose="020B0604020202020204" pitchFamily="34" charset="0"/>
                  </a:rPr>
                  <a:t>Évaporation</a:t>
                </a:r>
              </a:p>
            </p:txBody>
          </p:sp>
          <p:sp>
            <p:nvSpPr>
              <p:cNvPr id="54" name="Line 86"/>
              <p:cNvSpPr>
                <a:spLocks noChangeShapeType="1"/>
              </p:cNvSpPr>
              <p:nvPr/>
            </p:nvSpPr>
            <p:spPr bwMode="auto">
              <a:xfrm>
                <a:off x="8622748" y="4733368"/>
                <a:ext cx="5739" cy="33469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" name="ZoneTexte 43"/>
              <p:cNvSpPr txBox="1">
                <a:spLocks noChangeArrowheads="1"/>
              </p:cNvSpPr>
              <p:nvPr/>
            </p:nvSpPr>
            <p:spPr bwMode="auto">
              <a:xfrm>
                <a:off x="8359351" y="5338105"/>
                <a:ext cx="2071687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fr-FR" altLang="fr-FR" sz="1600" b="1" dirty="0">
                    <a:solidFill>
                      <a:srgbClr val="0000FF"/>
                    </a:solidFill>
                    <a:cs typeface="Arial" panose="020B0604020202020204" pitchFamily="34" charset="0"/>
                  </a:rPr>
                  <a:t>Recharge en eau du </a:t>
                </a:r>
                <a:r>
                  <a:rPr lang="fr-FR" altLang="fr-FR" sz="1600" b="1" dirty="0" smtClean="0">
                    <a:solidFill>
                      <a:srgbClr val="0000FF"/>
                    </a:solidFill>
                    <a:cs typeface="Arial" panose="020B0604020202020204" pitchFamily="34" charset="0"/>
                  </a:rPr>
                  <a:t>sol</a:t>
                </a:r>
                <a:endParaRPr lang="fr-FR" altLang="fr-FR" sz="1600" b="1" dirty="0">
                  <a:solidFill>
                    <a:srgbClr val="0000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" name="ZoneTexte 43"/>
              <p:cNvSpPr txBox="1">
                <a:spLocks noChangeArrowheads="1"/>
              </p:cNvSpPr>
              <p:nvPr/>
            </p:nvSpPr>
            <p:spPr bwMode="auto">
              <a:xfrm>
                <a:off x="7331338" y="2989649"/>
                <a:ext cx="2071688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fr-FR" altLang="fr-FR" sz="1500" b="1" dirty="0">
                    <a:solidFill>
                      <a:srgbClr val="0000FF"/>
                    </a:solidFill>
                    <a:cs typeface="Arial" panose="020B0604020202020204" pitchFamily="34" charset="0"/>
                  </a:rPr>
                  <a:t>Évapotranspiration</a:t>
                </a:r>
              </a:p>
            </p:txBody>
          </p:sp>
          <p:grpSp>
            <p:nvGrpSpPr>
              <p:cNvPr id="60" name="Group 81"/>
              <p:cNvGrpSpPr>
                <a:grpSpLocks/>
              </p:cNvGrpSpPr>
              <p:nvPr/>
            </p:nvGrpSpPr>
            <p:grpSpPr bwMode="auto">
              <a:xfrm>
                <a:off x="9514861" y="3824098"/>
                <a:ext cx="272115" cy="1154612"/>
                <a:chOff x="883" y="1451"/>
                <a:chExt cx="154" cy="560"/>
              </a:xfrm>
            </p:grpSpPr>
            <p:sp>
              <p:nvSpPr>
                <p:cNvPr id="61" name="Freeform 113"/>
                <p:cNvSpPr>
                  <a:spLocks/>
                </p:cNvSpPr>
                <p:nvPr/>
              </p:nvSpPr>
              <p:spPr bwMode="auto">
                <a:xfrm>
                  <a:off x="883" y="1549"/>
                  <a:ext cx="154" cy="462"/>
                </a:xfrm>
                <a:custGeom>
                  <a:avLst/>
                  <a:gdLst>
                    <a:gd name="T0" fmla="*/ 41 w 270"/>
                    <a:gd name="T1" fmla="*/ 93 h 810"/>
                    <a:gd name="T2" fmla="*/ 32 w 270"/>
                    <a:gd name="T3" fmla="*/ 91 h 810"/>
                    <a:gd name="T4" fmla="*/ 18 w 270"/>
                    <a:gd name="T5" fmla="*/ 88 h 810"/>
                    <a:gd name="T6" fmla="*/ 14 w 270"/>
                    <a:gd name="T7" fmla="*/ 83 h 810"/>
                    <a:gd name="T8" fmla="*/ 34 w 270"/>
                    <a:gd name="T9" fmla="*/ 62 h 810"/>
                    <a:gd name="T10" fmla="*/ 14 w 270"/>
                    <a:gd name="T11" fmla="*/ 36 h 810"/>
                    <a:gd name="T12" fmla="*/ 7 w 270"/>
                    <a:gd name="T13" fmla="*/ 19 h 810"/>
                    <a:gd name="T14" fmla="*/ 14 w 270"/>
                    <a:gd name="T15" fmla="*/ 18 h 810"/>
                    <a:gd name="T16" fmla="*/ 20 w 270"/>
                    <a:gd name="T17" fmla="*/ 14 h 810"/>
                    <a:gd name="T18" fmla="*/ 34 w 270"/>
                    <a:gd name="T19" fmla="*/ 10 h 810"/>
                    <a:gd name="T20" fmla="*/ 36 w 270"/>
                    <a:gd name="T21" fmla="*/ 0 h 81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70"/>
                    <a:gd name="T34" fmla="*/ 0 h 810"/>
                    <a:gd name="T35" fmla="*/ 270 w 270"/>
                    <a:gd name="T36" fmla="*/ 810 h 81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70" h="810">
                      <a:moveTo>
                        <a:pt x="270" y="810"/>
                      </a:moveTo>
                      <a:cubicBezTo>
                        <a:pt x="250" y="805"/>
                        <a:pt x="230" y="801"/>
                        <a:pt x="210" y="795"/>
                      </a:cubicBezTo>
                      <a:cubicBezTo>
                        <a:pt x="180" y="786"/>
                        <a:pt x="120" y="765"/>
                        <a:pt x="120" y="765"/>
                      </a:cubicBezTo>
                      <a:cubicBezTo>
                        <a:pt x="110" y="750"/>
                        <a:pt x="92" y="738"/>
                        <a:pt x="90" y="720"/>
                      </a:cubicBezTo>
                      <a:cubicBezTo>
                        <a:pt x="79" y="636"/>
                        <a:pt x="155" y="563"/>
                        <a:pt x="225" y="540"/>
                      </a:cubicBezTo>
                      <a:cubicBezTo>
                        <a:pt x="268" y="410"/>
                        <a:pt x="208" y="345"/>
                        <a:pt x="90" y="315"/>
                      </a:cubicBezTo>
                      <a:cubicBezTo>
                        <a:pt x="39" y="281"/>
                        <a:pt x="0" y="233"/>
                        <a:pt x="45" y="165"/>
                      </a:cubicBezTo>
                      <a:cubicBezTo>
                        <a:pt x="54" y="152"/>
                        <a:pt x="76" y="157"/>
                        <a:pt x="90" y="150"/>
                      </a:cubicBezTo>
                      <a:cubicBezTo>
                        <a:pt x="106" y="142"/>
                        <a:pt x="119" y="127"/>
                        <a:pt x="135" y="120"/>
                      </a:cubicBezTo>
                      <a:cubicBezTo>
                        <a:pt x="164" y="107"/>
                        <a:pt x="225" y="90"/>
                        <a:pt x="225" y="90"/>
                      </a:cubicBezTo>
                      <a:cubicBezTo>
                        <a:pt x="245" y="31"/>
                        <a:pt x="240" y="61"/>
                        <a:pt x="240" y="0"/>
                      </a:cubicBezTo>
                    </a:path>
                  </a:pathLst>
                </a:custGeom>
                <a:noFill/>
                <a:ln w="254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 sz="15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2" name="Line 114"/>
                <p:cNvSpPr>
                  <a:spLocks noChangeShapeType="1"/>
                </p:cNvSpPr>
                <p:nvPr/>
              </p:nvSpPr>
              <p:spPr bwMode="auto">
                <a:xfrm flipV="1">
                  <a:off x="1019" y="1451"/>
                  <a:ext cx="1" cy="102"/>
                </a:xfrm>
                <a:prstGeom prst="line">
                  <a:avLst/>
                </a:prstGeom>
                <a:noFill/>
                <a:ln w="2540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63" name="Line 87"/>
              <p:cNvSpPr>
                <a:spLocks noChangeShapeType="1"/>
              </p:cNvSpPr>
              <p:nvPr/>
            </p:nvSpPr>
            <p:spPr bwMode="auto">
              <a:xfrm flipV="1">
                <a:off x="6154799" y="3519537"/>
                <a:ext cx="1588" cy="1072580"/>
              </a:xfrm>
              <a:prstGeom prst="line">
                <a:avLst/>
              </a:prstGeom>
              <a:noFill/>
              <a:ln w="2222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" name="Freeform 88"/>
              <p:cNvSpPr>
                <a:spLocks/>
              </p:cNvSpPr>
              <p:nvPr/>
            </p:nvSpPr>
            <p:spPr bwMode="auto">
              <a:xfrm>
                <a:off x="5340411" y="3669280"/>
                <a:ext cx="814388" cy="922836"/>
              </a:xfrm>
              <a:custGeom>
                <a:avLst/>
                <a:gdLst>
                  <a:gd name="T0" fmla="*/ 137 w 900"/>
                  <a:gd name="T1" fmla="*/ 107 h 930"/>
                  <a:gd name="T2" fmla="*/ 0 w 900"/>
                  <a:gd name="T3" fmla="*/ 3 h 930"/>
                  <a:gd name="T4" fmla="*/ 137 w 900"/>
                  <a:gd name="T5" fmla="*/ 86 h 930"/>
                  <a:gd name="T6" fmla="*/ 0 60000 65536"/>
                  <a:gd name="T7" fmla="*/ 0 60000 65536"/>
                  <a:gd name="T8" fmla="*/ 0 60000 65536"/>
                  <a:gd name="T9" fmla="*/ 0 w 900"/>
                  <a:gd name="T10" fmla="*/ 0 h 930"/>
                  <a:gd name="T11" fmla="*/ 900 w 900"/>
                  <a:gd name="T12" fmla="*/ 930 h 9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00" h="930">
                    <a:moveTo>
                      <a:pt x="900" y="930"/>
                    </a:moveTo>
                    <a:cubicBezTo>
                      <a:pt x="450" y="495"/>
                      <a:pt x="0" y="60"/>
                      <a:pt x="0" y="30"/>
                    </a:cubicBezTo>
                    <a:cubicBezTo>
                      <a:pt x="0" y="0"/>
                      <a:pt x="750" y="630"/>
                      <a:pt x="900" y="750"/>
                    </a:cubicBezTo>
                  </a:path>
                </a:pathLst>
              </a:custGeom>
              <a:solidFill>
                <a:srgbClr val="0080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fr-FR" altLang="fr-FR" sz="1500"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89"/>
              <p:cNvSpPr>
                <a:spLocks/>
              </p:cNvSpPr>
              <p:nvPr/>
            </p:nvSpPr>
            <p:spPr bwMode="auto">
              <a:xfrm>
                <a:off x="6154799" y="3669280"/>
                <a:ext cx="325438" cy="922836"/>
              </a:xfrm>
              <a:custGeom>
                <a:avLst/>
                <a:gdLst>
                  <a:gd name="T0" fmla="*/ 0 w 360"/>
                  <a:gd name="T1" fmla="*/ 107 h 930"/>
                  <a:gd name="T2" fmla="*/ 54 w 360"/>
                  <a:gd name="T3" fmla="*/ 3 h 930"/>
                  <a:gd name="T4" fmla="*/ 0 w 360"/>
                  <a:gd name="T5" fmla="*/ 86 h 930"/>
                  <a:gd name="T6" fmla="*/ 0 60000 65536"/>
                  <a:gd name="T7" fmla="*/ 0 60000 65536"/>
                  <a:gd name="T8" fmla="*/ 0 60000 65536"/>
                  <a:gd name="T9" fmla="*/ 0 w 360"/>
                  <a:gd name="T10" fmla="*/ 0 h 930"/>
                  <a:gd name="T11" fmla="*/ 360 w 360"/>
                  <a:gd name="T12" fmla="*/ 930 h 9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0" h="930">
                    <a:moveTo>
                      <a:pt x="0" y="930"/>
                    </a:moveTo>
                    <a:cubicBezTo>
                      <a:pt x="180" y="495"/>
                      <a:pt x="360" y="60"/>
                      <a:pt x="360" y="30"/>
                    </a:cubicBezTo>
                    <a:cubicBezTo>
                      <a:pt x="360" y="0"/>
                      <a:pt x="60" y="630"/>
                      <a:pt x="0" y="750"/>
                    </a:cubicBezTo>
                  </a:path>
                </a:pathLst>
              </a:custGeom>
              <a:solidFill>
                <a:srgbClr val="0080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fr-FR" altLang="fr-FR" sz="1500"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90"/>
              <p:cNvSpPr>
                <a:spLocks/>
              </p:cNvSpPr>
              <p:nvPr/>
            </p:nvSpPr>
            <p:spPr bwMode="auto">
              <a:xfrm>
                <a:off x="6154799" y="3998367"/>
                <a:ext cx="487363" cy="625091"/>
              </a:xfrm>
              <a:custGeom>
                <a:avLst/>
                <a:gdLst>
                  <a:gd name="T0" fmla="*/ 0 w 540"/>
                  <a:gd name="T1" fmla="*/ 69 h 630"/>
                  <a:gd name="T2" fmla="*/ 54 w 540"/>
                  <a:gd name="T3" fmla="*/ 7 h 630"/>
                  <a:gd name="T4" fmla="*/ 81 w 540"/>
                  <a:gd name="T5" fmla="*/ 28 h 630"/>
                  <a:gd name="T6" fmla="*/ 54 w 540"/>
                  <a:gd name="T7" fmla="*/ 28 h 630"/>
                  <a:gd name="T8" fmla="*/ 0 w 540"/>
                  <a:gd name="T9" fmla="*/ 69 h 6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0"/>
                  <a:gd name="T16" fmla="*/ 0 h 630"/>
                  <a:gd name="T17" fmla="*/ 540 w 540"/>
                  <a:gd name="T18" fmla="*/ 630 h 6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0" h="630">
                    <a:moveTo>
                      <a:pt x="0" y="600"/>
                    </a:moveTo>
                    <a:cubicBezTo>
                      <a:pt x="0" y="570"/>
                      <a:pt x="270" y="120"/>
                      <a:pt x="360" y="60"/>
                    </a:cubicBezTo>
                    <a:cubicBezTo>
                      <a:pt x="450" y="0"/>
                      <a:pt x="540" y="210"/>
                      <a:pt x="540" y="240"/>
                    </a:cubicBezTo>
                    <a:cubicBezTo>
                      <a:pt x="540" y="270"/>
                      <a:pt x="450" y="180"/>
                      <a:pt x="360" y="240"/>
                    </a:cubicBezTo>
                    <a:cubicBezTo>
                      <a:pt x="270" y="300"/>
                      <a:pt x="0" y="630"/>
                      <a:pt x="0" y="600"/>
                    </a:cubicBezTo>
                    <a:close/>
                  </a:path>
                </a:pathLst>
              </a:custGeom>
              <a:solidFill>
                <a:srgbClr val="0080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fr-FR" altLang="fr-FR" sz="1500"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91"/>
              <p:cNvSpPr>
                <a:spLocks/>
              </p:cNvSpPr>
              <p:nvPr/>
            </p:nvSpPr>
            <p:spPr bwMode="auto">
              <a:xfrm>
                <a:off x="5394386" y="3998367"/>
                <a:ext cx="760413" cy="625091"/>
              </a:xfrm>
              <a:custGeom>
                <a:avLst/>
                <a:gdLst>
                  <a:gd name="T0" fmla="*/ 127 w 840"/>
                  <a:gd name="T1" fmla="*/ 69 h 630"/>
                  <a:gd name="T2" fmla="*/ 18 w 840"/>
                  <a:gd name="T3" fmla="*/ 7 h 630"/>
                  <a:gd name="T4" fmla="*/ 18 w 840"/>
                  <a:gd name="T5" fmla="*/ 28 h 630"/>
                  <a:gd name="T6" fmla="*/ 127 w 840"/>
                  <a:gd name="T7" fmla="*/ 69 h 63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40"/>
                  <a:gd name="T13" fmla="*/ 0 h 630"/>
                  <a:gd name="T14" fmla="*/ 840 w 840"/>
                  <a:gd name="T15" fmla="*/ 630 h 63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40" h="630">
                    <a:moveTo>
                      <a:pt x="840" y="600"/>
                    </a:moveTo>
                    <a:cubicBezTo>
                      <a:pt x="840" y="570"/>
                      <a:pt x="240" y="120"/>
                      <a:pt x="120" y="60"/>
                    </a:cubicBezTo>
                    <a:cubicBezTo>
                      <a:pt x="0" y="0"/>
                      <a:pt x="0" y="150"/>
                      <a:pt x="120" y="240"/>
                    </a:cubicBezTo>
                    <a:cubicBezTo>
                      <a:pt x="240" y="330"/>
                      <a:pt x="840" y="630"/>
                      <a:pt x="840" y="600"/>
                    </a:cubicBezTo>
                    <a:close/>
                  </a:path>
                </a:pathLst>
              </a:custGeom>
              <a:solidFill>
                <a:srgbClr val="0080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fr-FR" altLang="fr-FR" sz="1500"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92"/>
              <p:cNvSpPr>
                <a:spLocks/>
              </p:cNvSpPr>
              <p:nvPr/>
            </p:nvSpPr>
            <p:spPr bwMode="auto">
              <a:xfrm>
                <a:off x="5611874" y="3578737"/>
                <a:ext cx="569913" cy="1042979"/>
              </a:xfrm>
              <a:custGeom>
                <a:avLst/>
                <a:gdLst>
                  <a:gd name="T0" fmla="*/ 91 w 630"/>
                  <a:gd name="T1" fmla="*/ 117 h 1050"/>
                  <a:gd name="T2" fmla="*/ 9 w 630"/>
                  <a:gd name="T3" fmla="*/ 14 h 1050"/>
                  <a:gd name="T4" fmla="*/ 36 w 630"/>
                  <a:gd name="T5" fmla="*/ 35 h 1050"/>
                  <a:gd name="T6" fmla="*/ 91 w 630"/>
                  <a:gd name="T7" fmla="*/ 117 h 10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0"/>
                  <a:gd name="T13" fmla="*/ 0 h 1050"/>
                  <a:gd name="T14" fmla="*/ 630 w 630"/>
                  <a:gd name="T15" fmla="*/ 1050 h 10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0" h="1050">
                    <a:moveTo>
                      <a:pt x="600" y="1020"/>
                    </a:moveTo>
                    <a:cubicBezTo>
                      <a:pt x="570" y="990"/>
                      <a:pt x="120" y="240"/>
                      <a:pt x="60" y="120"/>
                    </a:cubicBezTo>
                    <a:cubicBezTo>
                      <a:pt x="0" y="0"/>
                      <a:pt x="150" y="150"/>
                      <a:pt x="240" y="300"/>
                    </a:cubicBezTo>
                    <a:cubicBezTo>
                      <a:pt x="330" y="450"/>
                      <a:pt x="630" y="1050"/>
                      <a:pt x="600" y="1020"/>
                    </a:cubicBezTo>
                    <a:close/>
                  </a:path>
                </a:pathLst>
              </a:custGeom>
              <a:solidFill>
                <a:srgbClr val="0080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fr-FR" altLang="fr-FR" sz="1500"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93"/>
              <p:cNvSpPr>
                <a:spLocks/>
              </p:cNvSpPr>
              <p:nvPr/>
            </p:nvSpPr>
            <p:spPr bwMode="auto">
              <a:xfrm>
                <a:off x="6154799" y="3994884"/>
                <a:ext cx="760413" cy="626832"/>
              </a:xfrm>
              <a:custGeom>
                <a:avLst/>
                <a:gdLst>
                  <a:gd name="T0" fmla="*/ 0 w 840"/>
                  <a:gd name="T1" fmla="*/ 69 h 630"/>
                  <a:gd name="T2" fmla="*/ 109 w 840"/>
                  <a:gd name="T3" fmla="*/ 7 h 630"/>
                  <a:gd name="T4" fmla="*/ 109 w 840"/>
                  <a:gd name="T5" fmla="*/ 28 h 630"/>
                  <a:gd name="T6" fmla="*/ 0 w 840"/>
                  <a:gd name="T7" fmla="*/ 69 h 63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40"/>
                  <a:gd name="T13" fmla="*/ 0 h 630"/>
                  <a:gd name="T14" fmla="*/ 840 w 840"/>
                  <a:gd name="T15" fmla="*/ 630 h 63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40" h="630">
                    <a:moveTo>
                      <a:pt x="0" y="600"/>
                    </a:moveTo>
                    <a:cubicBezTo>
                      <a:pt x="0" y="570"/>
                      <a:pt x="600" y="120"/>
                      <a:pt x="720" y="60"/>
                    </a:cubicBezTo>
                    <a:cubicBezTo>
                      <a:pt x="840" y="0"/>
                      <a:pt x="840" y="150"/>
                      <a:pt x="720" y="240"/>
                    </a:cubicBezTo>
                    <a:cubicBezTo>
                      <a:pt x="600" y="330"/>
                      <a:pt x="0" y="630"/>
                      <a:pt x="0" y="600"/>
                    </a:cubicBezTo>
                    <a:close/>
                  </a:path>
                </a:pathLst>
              </a:custGeom>
              <a:solidFill>
                <a:srgbClr val="0080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fr-FR" altLang="fr-FR" sz="1500">
                  <a:cs typeface="Arial" panose="020B0604020202020204" pitchFamily="34" charset="0"/>
                </a:endParaRPr>
              </a:p>
            </p:txBody>
          </p:sp>
          <p:sp>
            <p:nvSpPr>
              <p:cNvPr id="70" name="Oval 94"/>
              <p:cNvSpPr>
                <a:spLocks noChangeArrowheads="1"/>
              </p:cNvSpPr>
              <p:nvPr/>
            </p:nvSpPr>
            <p:spPr bwMode="auto">
              <a:xfrm rot="16200000">
                <a:off x="5967594" y="3260972"/>
                <a:ext cx="356946" cy="161925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 vert="eaVert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fr-FR" altLang="fr-FR" sz="1500"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117"/>
              <p:cNvSpPr>
                <a:spLocks/>
              </p:cNvSpPr>
              <p:nvPr/>
            </p:nvSpPr>
            <p:spPr bwMode="auto">
              <a:xfrm>
                <a:off x="5503924" y="4689623"/>
                <a:ext cx="658813" cy="412665"/>
              </a:xfrm>
              <a:custGeom>
                <a:avLst/>
                <a:gdLst>
                  <a:gd name="T0" fmla="*/ 57 w 1011"/>
                  <a:gd name="T1" fmla="*/ 0 h 300"/>
                  <a:gd name="T2" fmla="*/ 45 w 1011"/>
                  <a:gd name="T3" fmla="*/ 3 h 300"/>
                  <a:gd name="T4" fmla="*/ 5 w 1011"/>
                  <a:gd name="T5" fmla="*/ 10 h 300"/>
                  <a:gd name="T6" fmla="*/ 4 w 1011"/>
                  <a:gd name="T7" fmla="*/ 19 h 300"/>
                  <a:gd name="T8" fmla="*/ 9 w 1011"/>
                  <a:gd name="T9" fmla="*/ 22 h 300"/>
                  <a:gd name="T10" fmla="*/ 12 w 1011"/>
                  <a:gd name="T11" fmla="*/ 23 h 300"/>
                  <a:gd name="T12" fmla="*/ 7 w 1011"/>
                  <a:gd name="T13" fmla="*/ 19 h 3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11"/>
                  <a:gd name="T22" fmla="*/ 0 h 300"/>
                  <a:gd name="T23" fmla="*/ 1011 w 1011"/>
                  <a:gd name="T24" fmla="*/ 300 h 3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11" h="300">
                    <a:moveTo>
                      <a:pt x="1011" y="0"/>
                    </a:moveTo>
                    <a:cubicBezTo>
                      <a:pt x="883" y="43"/>
                      <a:pt x="952" y="26"/>
                      <a:pt x="801" y="45"/>
                    </a:cubicBezTo>
                    <a:cubicBezTo>
                      <a:pt x="582" y="118"/>
                      <a:pt x="323" y="121"/>
                      <a:pt x="96" y="135"/>
                    </a:cubicBezTo>
                    <a:cubicBezTo>
                      <a:pt x="54" y="163"/>
                      <a:pt x="0" y="179"/>
                      <a:pt x="66" y="255"/>
                    </a:cubicBezTo>
                    <a:cubicBezTo>
                      <a:pt x="87" y="279"/>
                      <a:pt x="126" y="275"/>
                      <a:pt x="156" y="285"/>
                    </a:cubicBezTo>
                    <a:cubicBezTo>
                      <a:pt x="171" y="290"/>
                      <a:pt x="201" y="300"/>
                      <a:pt x="201" y="300"/>
                    </a:cubicBezTo>
                    <a:cubicBezTo>
                      <a:pt x="225" y="227"/>
                      <a:pt x="232" y="255"/>
                      <a:pt x="126" y="255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fr-FR" altLang="fr-FR" sz="1500"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118"/>
              <p:cNvSpPr>
                <a:spLocks/>
              </p:cNvSpPr>
              <p:nvPr/>
            </p:nvSpPr>
            <p:spPr bwMode="auto">
              <a:xfrm>
                <a:off x="6162736" y="4639128"/>
                <a:ext cx="784608" cy="635558"/>
              </a:xfrm>
              <a:custGeom>
                <a:avLst/>
                <a:gdLst>
                  <a:gd name="T0" fmla="*/ 0 w 723"/>
                  <a:gd name="T1" fmla="*/ 8 h 379"/>
                  <a:gd name="T2" fmla="*/ 66 w 723"/>
                  <a:gd name="T3" fmla="*/ 21 h 379"/>
                  <a:gd name="T4" fmla="*/ 63 w 723"/>
                  <a:gd name="T5" fmla="*/ 32 h 379"/>
                  <a:gd name="T6" fmla="*/ 45 w 723"/>
                  <a:gd name="T7" fmla="*/ 32 h 379"/>
                  <a:gd name="T8" fmla="*/ 47 w 723"/>
                  <a:gd name="T9" fmla="*/ 27 h 379"/>
                  <a:gd name="T10" fmla="*/ 75 w 723"/>
                  <a:gd name="T11" fmla="*/ 32 h 379"/>
                  <a:gd name="T12" fmla="*/ 84 w 723"/>
                  <a:gd name="T13" fmla="*/ 30 h 379"/>
                  <a:gd name="T14" fmla="*/ 81 w 723"/>
                  <a:gd name="T15" fmla="*/ 25 h 379"/>
                  <a:gd name="T16" fmla="*/ 68 w 723"/>
                  <a:gd name="T17" fmla="*/ 27 h 379"/>
                  <a:gd name="T18" fmla="*/ 104 w 723"/>
                  <a:gd name="T19" fmla="*/ 28 h 379"/>
                  <a:gd name="T20" fmla="*/ 109 w 723"/>
                  <a:gd name="T21" fmla="*/ 21 h 37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23"/>
                  <a:gd name="T34" fmla="*/ 0 h 379"/>
                  <a:gd name="T35" fmla="*/ 723 w 723"/>
                  <a:gd name="T36" fmla="*/ 379 h 37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23" h="379">
                    <a:moveTo>
                      <a:pt x="0" y="67"/>
                    </a:moveTo>
                    <a:cubicBezTo>
                      <a:pt x="193" y="75"/>
                      <a:pt x="373" y="0"/>
                      <a:pt x="435" y="187"/>
                    </a:cubicBezTo>
                    <a:cubicBezTo>
                      <a:pt x="430" y="217"/>
                      <a:pt x="435" y="251"/>
                      <a:pt x="420" y="277"/>
                    </a:cubicBezTo>
                    <a:cubicBezTo>
                      <a:pt x="401" y="310"/>
                      <a:pt x="309" y="279"/>
                      <a:pt x="300" y="277"/>
                    </a:cubicBezTo>
                    <a:cubicBezTo>
                      <a:pt x="305" y="262"/>
                      <a:pt x="304" y="243"/>
                      <a:pt x="315" y="232"/>
                    </a:cubicBezTo>
                    <a:cubicBezTo>
                      <a:pt x="360" y="187"/>
                      <a:pt x="449" y="262"/>
                      <a:pt x="495" y="277"/>
                    </a:cubicBezTo>
                    <a:cubicBezTo>
                      <a:pt x="515" y="272"/>
                      <a:pt x="543" y="278"/>
                      <a:pt x="555" y="262"/>
                    </a:cubicBezTo>
                    <a:cubicBezTo>
                      <a:pt x="564" y="249"/>
                      <a:pt x="555" y="221"/>
                      <a:pt x="540" y="217"/>
                    </a:cubicBezTo>
                    <a:cubicBezTo>
                      <a:pt x="511" y="209"/>
                      <a:pt x="480" y="227"/>
                      <a:pt x="450" y="232"/>
                    </a:cubicBezTo>
                    <a:cubicBezTo>
                      <a:pt x="401" y="379"/>
                      <a:pt x="610" y="267"/>
                      <a:pt x="690" y="247"/>
                    </a:cubicBezTo>
                    <a:cubicBezTo>
                      <a:pt x="723" y="198"/>
                      <a:pt x="720" y="220"/>
                      <a:pt x="720" y="187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fr-FR" altLang="fr-FR" sz="1500"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119"/>
              <p:cNvSpPr>
                <a:spLocks/>
              </p:cNvSpPr>
              <p:nvPr/>
            </p:nvSpPr>
            <p:spPr bwMode="auto">
              <a:xfrm>
                <a:off x="5573774" y="4630422"/>
                <a:ext cx="574675" cy="330828"/>
              </a:xfrm>
              <a:custGeom>
                <a:avLst/>
                <a:gdLst>
                  <a:gd name="T0" fmla="*/ 96 w 635"/>
                  <a:gd name="T1" fmla="*/ 7 h 332"/>
                  <a:gd name="T2" fmla="*/ 23 w 635"/>
                  <a:gd name="T3" fmla="*/ 16 h 332"/>
                  <a:gd name="T4" fmla="*/ 26 w 635"/>
                  <a:gd name="T5" fmla="*/ 26 h 332"/>
                  <a:gd name="T6" fmla="*/ 46 w 635"/>
                  <a:gd name="T7" fmla="*/ 28 h 332"/>
                  <a:gd name="T8" fmla="*/ 23 w 635"/>
                  <a:gd name="T9" fmla="*/ 22 h 332"/>
                  <a:gd name="T10" fmla="*/ 23 w 635"/>
                  <a:gd name="T11" fmla="*/ 33 h 332"/>
                  <a:gd name="T12" fmla="*/ 30 w 635"/>
                  <a:gd name="T13" fmla="*/ 31 h 332"/>
                  <a:gd name="T14" fmla="*/ 26 w 635"/>
                  <a:gd name="T15" fmla="*/ 26 h 332"/>
                  <a:gd name="T16" fmla="*/ 12 w 635"/>
                  <a:gd name="T17" fmla="*/ 22 h 332"/>
                  <a:gd name="T18" fmla="*/ 1 w 635"/>
                  <a:gd name="T19" fmla="*/ 30 h 332"/>
                  <a:gd name="T20" fmla="*/ 3 w 635"/>
                  <a:gd name="T21" fmla="*/ 37 h 332"/>
                  <a:gd name="T22" fmla="*/ 35 w 635"/>
                  <a:gd name="T23" fmla="*/ 37 h 33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35"/>
                  <a:gd name="T37" fmla="*/ 0 h 332"/>
                  <a:gd name="T38" fmla="*/ 635 w 635"/>
                  <a:gd name="T39" fmla="*/ 332 h 33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35" h="332">
                    <a:moveTo>
                      <a:pt x="635" y="59"/>
                    </a:moveTo>
                    <a:cubicBezTo>
                      <a:pt x="538" y="63"/>
                      <a:pt x="244" y="0"/>
                      <a:pt x="155" y="134"/>
                    </a:cubicBezTo>
                    <a:cubicBezTo>
                      <a:pt x="160" y="164"/>
                      <a:pt x="156" y="197"/>
                      <a:pt x="170" y="224"/>
                    </a:cubicBezTo>
                    <a:cubicBezTo>
                      <a:pt x="197" y="278"/>
                      <a:pt x="270" y="245"/>
                      <a:pt x="305" y="239"/>
                    </a:cubicBezTo>
                    <a:cubicBezTo>
                      <a:pt x="276" y="151"/>
                      <a:pt x="242" y="180"/>
                      <a:pt x="155" y="194"/>
                    </a:cubicBezTo>
                    <a:cubicBezTo>
                      <a:pt x="149" y="211"/>
                      <a:pt x="121" y="267"/>
                      <a:pt x="155" y="284"/>
                    </a:cubicBezTo>
                    <a:cubicBezTo>
                      <a:pt x="169" y="291"/>
                      <a:pt x="185" y="274"/>
                      <a:pt x="200" y="269"/>
                    </a:cubicBezTo>
                    <a:cubicBezTo>
                      <a:pt x="190" y="254"/>
                      <a:pt x="185" y="234"/>
                      <a:pt x="170" y="224"/>
                    </a:cubicBezTo>
                    <a:cubicBezTo>
                      <a:pt x="143" y="207"/>
                      <a:pt x="80" y="194"/>
                      <a:pt x="80" y="194"/>
                    </a:cubicBezTo>
                    <a:cubicBezTo>
                      <a:pt x="46" y="205"/>
                      <a:pt x="12" y="207"/>
                      <a:pt x="5" y="254"/>
                    </a:cubicBezTo>
                    <a:cubicBezTo>
                      <a:pt x="2" y="274"/>
                      <a:pt x="0" y="309"/>
                      <a:pt x="20" y="314"/>
                    </a:cubicBezTo>
                    <a:cubicBezTo>
                      <a:pt x="88" y="332"/>
                      <a:pt x="160" y="314"/>
                      <a:pt x="230" y="314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fr-FR" altLang="fr-FR" sz="1500"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120"/>
              <p:cNvSpPr>
                <a:spLocks/>
              </p:cNvSpPr>
              <p:nvPr/>
            </p:nvSpPr>
            <p:spPr bwMode="auto">
              <a:xfrm>
                <a:off x="6107174" y="4682657"/>
                <a:ext cx="557213" cy="559831"/>
              </a:xfrm>
              <a:custGeom>
                <a:avLst/>
                <a:gdLst>
                  <a:gd name="T0" fmla="*/ 0 w 615"/>
                  <a:gd name="T1" fmla="*/ 0 h 267"/>
                  <a:gd name="T2" fmla="*/ 25 w 615"/>
                  <a:gd name="T3" fmla="*/ 9 h 267"/>
                  <a:gd name="T4" fmla="*/ 18 w 615"/>
                  <a:gd name="T5" fmla="*/ 11 h 267"/>
                  <a:gd name="T6" fmla="*/ 5 w 615"/>
                  <a:gd name="T7" fmla="*/ 9 h 267"/>
                  <a:gd name="T8" fmla="*/ 11 w 615"/>
                  <a:gd name="T9" fmla="*/ 8 h 267"/>
                  <a:gd name="T10" fmla="*/ 16 w 615"/>
                  <a:gd name="T11" fmla="*/ 13 h 267"/>
                  <a:gd name="T12" fmla="*/ 7 w 615"/>
                  <a:gd name="T13" fmla="*/ 25 h 267"/>
                  <a:gd name="T14" fmla="*/ 0 w 615"/>
                  <a:gd name="T15" fmla="*/ 23 h 267"/>
                  <a:gd name="T16" fmla="*/ 32 w 615"/>
                  <a:gd name="T17" fmla="*/ 28 h 267"/>
                  <a:gd name="T18" fmla="*/ 25 w 615"/>
                  <a:gd name="T19" fmla="*/ 30 h 267"/>
                  <a:gd name="T20" fmla="*/ 27 w 615"/>
                  <a:gd name="T21" fmla="*/ 19 h 267"/>
                  <a:gd name="T22" fmla="*/ 34 w 615"/>
                  <a:gd name="T23" fmla="*/ 18 h 267"/>
                  <a:gd name="T24" fmla="*/ 48 w 615"/>
                  <a:gd name="T25" fmla="*/ 13 h 267"/>
                  <a:gd name="T26" fmla="*/ 54 w 615"/>
                  <a:gd name="T27" fmla="*/ 15 h 267"/>
                  <a:gd name="T28" fmla="*/ 41 w 615"/>
                  <a:gd name="T29" fmla="*/ 16 h 267"/>
                  <a:gd name="T30" fmla="*/ 93 w 615"/>
                  <a:gd name="T31" fmla="*/ 9 h 267"/>
                  <a:gd name="T32" fmla="*/ 86 w 615"/>
                  <a:gd name="T33" fmla="*/ 8 h 2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15"/>
                  <a:gd name="T52" fmla="*/ 0 h 267"/>
                  <a:gd name="T53" fmla="*/ 615 w 615"/>
                  <a:gd name="T54" fmla="*/ 267 h 26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15" h="267">
                    <a:moveTo>
                      <a:pt x="0" y="5"/>
                    </a:moveTo>
                    <a:cubicBezTo>
                      <a:pt x="2" y="5"/>
                      <a:pt x="245" y="0"/>
                      <a:pt x="165" y="80"/>
                    </a:cubicBezTo>
                    <a:cubicBezTo>
                      <a:pt x="154" y="91"/>
                      <a:pt x="135" y="90"/>
                      <a:pt x="120" y="95"/>
                    </a:cubicBezTo>
                    <a:cubicBezTo>
                      <a:pt x="90" y="90"/>
                      <a:pt x="55" y="97"/>
                      <a:pt x="30" y="80"/>
                    </a:cubicBezTo>
                    <a:cubicBezTo>
                      <a:pt x="17" y="71"/>
                      <a:pt x="60" y="59"/>
                      <a:pt x="75" y="65"/>
                    </a:cubicBezTo>
                    <a:cubicBezTo>
                      <a:pt x="92" y="72"/>
                      <a:pt x="95" y="95"/>
                      <a:pt x="105" y="110"/>
                    </a:cubicBezTo>
                    <a:cubicBezTo>
                      <a:pt x="96" y="154"/>
                      <a:pt x="104" y="205"/>
                      <a:pt x="45" y="215"/>
                    </a:cubicBezTo>
                    <a:cubicBezTo>
                      <a:pt x="29" y="218"/>
                      <a:pt x="15" y="205"/>
                      <a:pt x="0" y="200"/>
                    </a:cubicBezTo>
                    <a:cubicBezTo>
                      <a:pt x="89" y="170"/>
                      <a:pt x="154" y="161"/>
                      <a:pt x="210" y="245"/>
                    </a:cubicBezTo>
                    <a:cubicBezTo>
                      <a:pt x="195" y="250"/>
                      <a:pt x="179" y="267"/>
                      <a:pt x="165" y="260"/>
                    </a:cubicBezTo>
                    <a:cubicBezTo>
                      <a:pt x="123" y="239"/>
                      <a:pt x="166" y="181"/>
                      <a:pt x="180" y="170"/>
                    </a:cubicBezTo>
                    <a:cubicBezTo>
                      <a:pt x="192" y="160"/>
                      <a:pt x="211" y="162"/>
                      <a:pt x="225" y="155"/>
                    </a:cubicBezTo>
                    <a:cubicBezTo>
                      <a:pt x="341" y="97"/>
                      <a:pt x="202" y="148"/>
                      <a:pt x="315" y="110"/>
                    </a:cubicBezTo>
                    <a:cubicBezTo>
                      <a:pt x="330" y="115"/>
                      <a:pt x="360" y="109"/>
                      <a:pt x="360" y="125"/>
                    </a:cubicBezTo>
                    <a:cubicBezTo>
                      <a:pt x="360" y="183"/>
                      <a:pt x="281" y="144"/>
                      <a:pt x="270" y="140"/>
                    </a:cubicBezTo>
                    <a:cubicBezTo>
                      <a:pt x="385" y="63"/>
                      <a:pt x="446" y="90"/>
                      <a:pt x="615" y="80"/>
                    </a:cubicBezTo>
                    <a:cubicBezTo>
                      <a:pt x="600" y="75"/>
                      <a:pt x="570" y="65"/>
                      <a:pt x="570" y="65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fr-FR" altLang="fr-FR" sz="1500"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121"/>
              <p:cNvSpPr>
                <a:spLocks/>
              </p:cNvSpPr>
              <p:nvPr/>
            </p:nvSpPr>
            <p:spPr bwMode="auto">
              <a:xfrm>
                <a:off x="5798687" y="4658282"/>
                <a:ext cx="365637" cy="632074"/>
              </a:xfrm>
              <a:custGeom>
                <a:avLst/>
                <a:gdLst>
                  <a:gd name="T0" fmla="*/ 58 w 385"/>
                  <a:gd name="T1" fmla="*/ 0 h 446"/>
                  <a:gd name="T2" fmla="*/ 55 w 385"/>
                  <a:gd name="T3" fmla="*/ 7 h 446"/>
                  <a:gd name="T4" fmla="*/ 42 w 385"/>
                  <a:gd name="T5" fmla="*/ 9 h 446"/>
                  <a:gd name="T6" fmla="*/ 33 w 385"/>
                  <a:gd name="T7" fmla="*/ 24 h 446"/>
                  <a:gd name="T8" fmla="*/ 21 w 385"/>
                  <a:gd name="T9" fmla="*/ 22 h 446"/>
                  <a:gd name="T10" fmla="*/ 35 w 385"/>
                  <a:gd name="T11" fmla="*/ 16 h 446"/>
                  <a:gd name="T12" fmla="*/ 37 w 385"/>
                  <a:gd name="T13" fmla="*/ 21 h 446"/>
                  <a:gd name="T14" fmla="*/ 24 w 385"/>
                  <a:gd name="T15" fmla="*/ 26 h 446"/>
                  <a:gd name="T16" fmla="*/ 8 w 385"/>
                  <a:gd name="T17" fmla="*/ 24 h 446"/>
                  <a:gd name="T18" fmla="*/ 3 w 385"/>
                  <a:gd name="T19" fmla="*/ 19 h 446"/>
                  <a:gd name="T20" fmla="*/ 10 w 385"/>
                  <a:gd name="T21" fmla="*/ 16 h 446"/>
                  <a:gd name="T22" fmla="*/ 17 w 385"/>
                  <a:gd name="T23" fmla="*/ 18 h 446"/>
                  <a:gd name="T24" fmla="*/ 1 w 385"/>
                  <a:gd name="T25" fmla="*/ 36 h 446"/>
                  <a:gd name="T26" fmla="*/ 3 w 385"/>
                  <a:gd name="T27" fmla="*/ 45 h 446"/>
                  <a:gd name="T28" fmla="*/ 21 w 385"/>
                  <a:gd name="T29" fmla="*/ 41 h 44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85"/>
                  <a:gd name="T46" fmla="*/ 0 h 446"/>
                  <a:gd name="T47" fmla="*/ 385 w 385"/>
                  <a:gd name="T48" fmla="*/ 446 h 44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85" h="446">
                    <a:moveTo>
                      <a:pt x="383" y="0"/>
                    </a:moveTo>
                    <a:cubicBezTo>
                      <a:pt x="378" y="20"/>
                      <a:pt x="385" y="48"/>
                      <a:pt x="368" y="60"/>
                    </a:cubicBezTo>
                    <a:cubicBezTo>
                      <a:pt x="343" y="78"/>
                      <a:pt x="297" y="51"/>
                      <a:pt x="278" y="75"/>
                    </a:cubicBezTo>
                    <a:cubicBezTo>
                      <a:pt x="141" y="251"/>
                      <a:pt x="348" y="167"/>
                      <a:pt x="218" y="210"/>
                    </a:cubicBezTo>
                    <a:cubicBezTo>
                      <a:pt x="193" y="205"/>
                      <a:pt x="154" y="218"/>
                      <a:pt x="143" y="195"/>
                    </a:cubicBezTo>
                    <a:cubicBezTo>
                      <a:pt x="127" y="163"/>
                      <a:pt x="222" y="139"/>
                      <a:pt x="233" y="135"/>
                    </a:cubicBezTo>
                    <a:cubicBezTo>
                      <a:pt x="238" y="150"/>
                      <a:pt x="254" y="165"/>
                      <a:pt x="248" y="180"/>
                    </a:cubicBezTo>
                    <a:cubicBezTo>
                      <a:pt x="239" y="202"/>
                      <a:pt x="177" y="219"/>
                      <a:pt x="158" y="225"/>
                    </a:cubicBezTo>
                    <a:cubicBezTo>
                      <a:pt x="123" y="220"/>
                      <a:pt x="85" y="224"/>
                      <a:pt x="53" y="210"/>
                    </a:cubicBezTo>
                    <a:cubicBezTo>
                      <a:pt x="37" y="203"/>
                      <a:pt x="19" y="183"/>
                      <a:pt x="23" y="165"/>
                    </a:cubicBezTo>
                    <a:cubicBezTo>
                      <a:pt x="27" y="147"/>
                      <a:pt x="53" y="145"/>
                      <a:pt x="68" y="135"/>
                    </a:cubicBezTo>
                    <a:cubicBezTo>
                      <a:pt x="83" y="140"/>
                      <a:pt x="110" y="135"/>
                      <a:pt x="113" y="150"/>
                    </a:cubicBezTo>
                    <a:cubicBezTo>
                      <a:pt x="139" y="265"/>
                      <a:pt x="90" y="288"/>
                      <a:pt x="8" y="315"/>
                    </a:cubicBezTo>
                    <a:cubicBezTo>
                      <a:pt x="13" y="340"/>
                      <a:pt x="0" y="380"/>
                      <a:pt x="23" y="390"/>
                    </a:cubicBezTo>
                    <a:cubicBezTo>
                      <a:pt x="148" y="446"/>
                      <a:pt x="143" y="406"/>
                      <a:pt x="143" y="36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fr-FR" altLang="fr-FR" sz="1500"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122"/>
              <p:cNvSpPr>
                <a:spLocks/>
              </p:cNvSpPr>
              <p:nvPr/>
            </p:nvSpPr>
            <p:spPr bwMode="auto">
              <a:xfrm>
                <a:off x="6196074" y="4748824"/>
                <a:ext cx="434975" cy="355205"/>
              </a:xfrm>
              <a:custGeom>
                <a:avLst/>
                <a:gdLst>
                  <a:gd name="T0" fmla="*/ 0 w 480"/>
                  <a:gd name="T1" fmla="*/ 0 h 358"/>
                  <a:gd name="T2" fmla="*/ 14 w 480"/>
                  <a:gd name="T3" fmla="*/ 3 h 358"/>
                  <a:gd name="T4" fmla="*/ 20 w 480"/>
                  <a:gd name="T5" fmla="*/ 5 h 358"/>
                  <a:gd name="T6" fmla="*/ 20 w 480"/>
                  <a:gd name="T7" fmla="*/ 19 h 358"/>
                  <a:gd name="T8" fmla="*/ 14 w 480"/>
                  <a:gd name="T9" fmla="*/ 17 h 358"/>
                  <a:gd name="T10" fmla="*/ 27 w 480"/>
                  <a:gd name="T11" fmla="*/ 16 h 358"/>
                  <a:gd name="T12" fmla="*/ 32 w 480"/>
                  <a:gd name="T13" fmla="*/ 26 h 358"/>
                  <a:gd name="T14" fmla="*/ 29 w 480"/>
                  <a:gd name="T15" fmla="*/ 33 h 358"/>
                  <a:gd name="T16" fmla="*/ 36 w 480"/>
                  <a:gd name="T17" fmla="*/ 35 h 358"/>
                  <a:gd name="T18" fmla="*/ 50 w 480"/>
                  <a:gd name="T19" fmla="*/ 40 h 358"/>
                  <a:gd name="T20" fmla="*/ 59 w 480"/>
                  <a:gd name="T21" fmla="*/ 38 h 358"/>
                  <a:gd name="T22" fmla="*/ 73 w 480"/>
                  <a:gd name="T23" fmla="*/ 38 h 35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80"/>
                  <a:gd name="T37" fmla="*/ 0 h 358"/>
                  <a:gd name="T38" fmla="*/ 480 w 480"/>
                  <a:gd name="T39" fmla="*/ 358 h 35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80" h="358">
                    <a:moveTo>
                      <a:pt x="0" y="0"/>
                    </a:moveTo>
                    <a:cubicBezTo>
                      <a:pt x="30" y="10"/>
                      <a:pt x="60" y="20"/>
                      <a:pt x="90" y="30"/>
                    </a:cubicBezTo>
                    <a:cubicBezTo>
                      <a:pt x="105" y="35"/>
                      <a:pt x="135" y="45"/>
                      <a:pt x="135" y="45"/>
                    </a:cubicBezTo>
                    <a:cubicBezTo>
                      <a:pt x="147" y="81"/>
                      <a:pt x="171" y="129"/>
                      <a:pt x="135" y="165"/>
                    </a:cubicBezTo>
                    <a:cubicBezTo>
                      <a:pt x="124" y="176"/>
                      <a:pt x="105" y="155"/>
                      <a:pt x="90" y="150"/>
                    </a:cubicBezTo>
                    <a:cubicBezTo>
                      <a:pt x="112" y="136"/>
                      <a:pt x="150" y="93"/>
                      <a:pt x="180" y="135"/>
                    </a:cubicBezTo>
                    <a:cubicBezTo>
                      <a:pt x="198" y="161"/>
                      <a:pt x="210" y="225"/>
                      <a:pt x="210" y="225"/>
                    </a:cubicBezTo>
                    <a:cubicBezTo>
                      <a:pt x="205" y="245"/>
                      <a:pt x="187" y="266"/>
                      <a:pt x="195" y="285"/>
                    </a:cubicBezTo>
                    <a:cubicBezTo>
                      <a:pt x="201" y="300"/>
                      <a:pt x="226" y="293"/>
                      <a:pt x="240" y="300"/>
                    </a:cubicBezTo>
                    <a:cubicBezTo>
                      <a:pt x="356" y="358"/>
                      <a:pt x="217" y="307"/>
                      <a:pt x="330" y="345"/>
                    </a:cubicBezTo>
                    <a:cubicBezTo>
                      <a:pt x="358" y="262"/>
                      <a:pt x="324" y="315"/>
                      <a:pt x="390" y="330"/>
                    </a:cubicBezTo>
                    <a:cubicBezTo>
                      <a:pt x="419" y="337"/>
                      <a:pt x="450" y="330"/>
                      <a:pt x="480" y="33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fr-FR" altLang="fr-FR" sz="1500">
                  <a:cs typeface="Arial" panose="020B0604020202020204" pitchFamily="34" charset="0"/>
                </a:endParaRPr>
              </a:p>
            </p:txBody>
          </p:sp>
          <p:sp>
            <p:nvSpPr>
              <p:cNvPr id="77" name="Line 95"/>
              <p:cNvSpPr>
                <a:spLocks noChangeShapeType="1"/>
              </p:cNvSpPr>
              <p:nvPr/>
            </p:nvSpPr>
            <p:spPr bwMode="auto">
              <a:xfrm flipV="1">
                <a:off x="6154799" y="2984988"/>
                <a:ext cx="1588" cy="17760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78" name="Group 81"/>
              <p:cNvGrpSpPr>
                <a:grpSpLocks/>
              </p:cNvGrpSpPr>
              <p:nvPr/>
            </p:nvGrpSpPr>
            <p:grpSpPr bwMode="auto">
              <a:xfrm>
                <a:off x="8835147" y="3501304"/>
                <a:ext cx="344550" cy="1459945"/>
                <a:chOff x="883" y="1451"/>
                <a:chExt cx="154" cy="560"/>
              </a:xfrm>
            </p:grpSpPr>
            <p:sp>
              <p:nvSpPr>
                <p:cNvPr id="79" name="Freeform 113"/>
                <p:cNvSpPr>
                  <a:spLocks/>
                </p:cNvSpPr>
                <p:nvPr/>
              </p:nvSpPr>
              <p:spPr bwMode="auto">
                <a:xfrm>
                  <a:off x="883" y="1549"/>
                  <a:ext cx="154" cy="462"/>
                </a:xfrm>
                <a:custGeom>
                  <a:avLst/>
                  <a:gdLst>
                    <a:gd name="T0" fmla="*/ 41 w 270"/>
                    <a:gd name="T1" fmla="*/ 93 h 810"/>
                    <a:gd name="T2" fmla="*/ 32 w 270"/>
                    <a:gd name="T3" fmla="*/ 91 h 810"/>
                    <a:gd name="T4" fmla="*/ 18 w 270"/>
                    <a:gd name="T5" fmla="*/ 88 h 810"/>
                    <a:gd name="T6" fmla="*/ 14 w 270"/>
                    <a:gd name="T7" fmla="*/ 83 h 810"/>
                    <a:gd name="T8" fmla="*/ 34 w 270"/>
                    <a:gd name="T9" fmla="*/ 62 h 810"/>
                    <a:gd name="T10" fmla="*/ 14 w 270"/>
                    <a:gd name="T11" fmla="*/ 36 h 810"/>
                    <a:gd name="T12" fmla="*/ 7 w 270"/>
                    <a:gd name="T13" fmla="*/ 19 h 810"/>
                    <a:gd name="T14" fmla="*/ 14 w 270"/>
                    <a:gd name="T15" fmla="*/ 18 h 810"/>
                    <a:gd name="T16" fmla="*/ 20 w 270"/>
                    <a:gd name="T17" fmla="*/ 14 h 810"/>
                    <a:gd name="T18" fmla="*/ 34 w 270"/>
                    <a:gd name="T19" fmla="*/ 10 h 810"/>
                    <a:gd name="T20" fmla="*/ 36 w 270"/>
                    <a:gd name="T21" fmla="*/ 0 h 81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70"/>
                    <a:gd name="T34" fmla="*/ 0 h 810"/>
                    <a:gd name="T35" fmla="*/ 270 w 270"/>
                    <a:gd name="T36" fmla="*/ 810 h 81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70" h="810">
                      <a:moveTo>
                        <a:pt x="270" y="810"/>
                      </a:moveTo>
                      <a:cubicBezTo>
                        <a:pt x="250" y="805"/>
                        <a:pt x="230" y="801"/>
                        <a:pt x="210" y="795"/>
                      </a:cubicBezTo>
                      <a:cubicBezTo>
                        <a:pt x="180" y="786"/>
                        <a:pt x="120" y="765"/>
                        <a:pt x="120" y="765"/>
                      </a:cubicBezTo>
                      <a:cubicBezTo>
                        <a:pt x="110" y="750"/>
                        <a:pt x="92" y="738"/>
                        <a:pt x="90" y="720"/>
                      </a:cubicBezTo>
                      <a:cubicBezTo>
                        <a:pt x="79" y="636"/>
                        <a:pt x="155" y="563"/>
                        <a:pt x="225" y="540"/>
                      </a:cubicBezTo>
                      <a:cubicBezTo>
                        <a:pt x="268" y="410"/>
                        <a:pt x="208" y="345"/>
                        <a:pt x="90" y="315"/>
                      </a:cubicBezTo>
                      <a:cubicBezTo>
                        <a:pt x="39" y="281"/>
                        <a:pt x="0" y="233"/>
                        <a:pt x="45" y="165"/>
                      </a:cubicBezTo>
                      <a:cubicBezTo>
                        <a:pt x="54" y="152"/>
                        <a:pt x="76" y="157"/>
                        <a:pt x="90" y="150"/>
                      </a:cubicBezTo>
                      <a:cubicBezTo>
                        <a:pt x="106" y="142"/>
                        <a:pt x="119" y="127"/>
                        <a:pt x="135" y="120"/>
                      </a:cubicBezTo>
                      <a:cubicBezTo>
                        <a:pt x="164" y="107"/>
                        <a:pt x="225" y="90"/>
                        <a:pt x="225" y="90"/>
                      </a:cubicBezTo>
                      <a:cubicBezTo>
                        <a:pt x="245" y="31"/>
                        <a:pt x="240" y="61"/>
                        <a:pt x="240" y="0"/>
                      </a:cubicBezTo>
                    </a:path>
                  </a:pathLst>
                </a:custGeom>
                <a:noFill/>
                <a:ln w="254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 sz="15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0" name="Line 114"/>
                <p:cNvSpPr>
                  <a:spLocks noChangeShapeType="1"/>
                </p:cNvSpPr>
                <p:nvPr/>
              </p:nvSpPr>
              <p:spPr bwMode="auto">
                <a:xfrm flipV="1">
                  <a:off x="1019" y="1451"/>
                  <a:ext cx="1" cy="102"/>
                </a:xfrm>
                <a:prstGeom prst="line">
                  <a:avLst/>
                </a:prstGeom>
                <a:noFill/>
                <a:ln w="2540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81" name="ZoneTexte 43"/>
              <p:cNvSpPr txBox="1">
                <a:spLocks noChangeArrowheads="1"/>
              </p:cNvSpPr>
              <p:nvPr/>
            </p:nvSpPr>
            <p:spPr bwMode="auto">
              <a:xfrm>
                <a:off x="9308751" y="4968861"/>
                <a:ext cx="2071687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fr-FR" altLang="fr-FR" sz="1600" b="1" dirty="0" smtClean="0">
                    <a:solidFill>
                      <a:srgbClr val="0000FF"/>
                    </a:solidFill>
                    <a:cs typeface="Arial" panose="020B0604020202020204" pitchFamily="34" charset="0"/>
                  </a:rPr>
                  <a:t>Infiltration</a:t>
                </a:r>
                <a:endParaRPr lang="fr-FR" altLang="fr-FR" sz="1600" b="1" dirty="0">
                  <a:solidFill>
                    <a:srgbClr val="0000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Line 86"/>
              <p:cNvSpPr>
                <a:spLocks noChangeShapeType="1"/>
              </p:cNvSpPr>
              <p:nvPr/>
            </p:nvSpPr>
            <p:spPr bwMode="auto">
              <a:xfrm>
                <a:off x="9439435" y="4981007"/>
                <a:ext cx="5739" cy="33469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3" name="Line 86"/>
              <p:cNvSpPr>
                <a:spLocks noChangeShapeType="1"/>
              </p:cNvSpPr>
              <p:nvPr/>
            </p:nvSpPr>
            <p:spPr bwMode="auto">
              <a:xfrm>
                <a:off x="10173751" y="4670998"/>
                <a:ext cx="5739" cy="33469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" name="Line 86"/>
              <p:cNvSpPr>
                <a:spLocks noChangeShapeType="1"/>
              </p:cNvSpPr>
              <p:nvPr/>
            </p:nvSpPr>
            <p:spPr bwMode="auto">
              <a:xfrm>
                <a:off x="9433696" y="5967362"/>
                <a:ext cx="5739" cy="33469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  <p:grpSp>
        <p:nvGrpSpPr>
          <p:cNvPr id="94" name="Groupe 93"/>
          <p:cNvGrpSpPr/>
          <p:nvPr/>
        </p:nvGrpSpPr>
        <p:grpSpPr>
          <a:xfrm>
            <a:off x="5394386" y="2516549"/>
            <a:ext cx="6099558" cy="3019211"/>
            <a:chOff x="5394386" y="2603015"/>
            <a:chExt cx="6099558" cy="3019211"/>
          </a:xfrm>
        </p:grpSpPr>
        <p:grpSp>
          <p:nvGrpSpPr>
            <p:cNvPr id="6" name="Group 19"/>
            <p:cNvGrpSpPr>
              <a:grpSpLocks/>
            </p:cNvGrpSpPr>
            <p:nvPr/>
          </p:nvGrpSpPr>
          <p:grpSpPr bwMode="auto">
            <a:xfrm>
              <a:off x="6871309" y="3160585"/>
              <a:ext cx="244475" cy="889000"/>
              <a:chOff x="883" y="1451"/>
              <a:chExt cx="154" cy="560"/>
            </a:xfrm>
          </p:grpSpPr>
          <p:sp>
            <p:nvSpPr>
              <p:cNvPr id="7" name="Freeform 113"/>
              <p:cNvSpPr>
                <a:spLocks/>
              </p:cNvSpPr>
              <p:nvPr/>
            </p:nvSpPr>
            <p:spPr bwMode="auto">
              <a:xfrm>
                <a:off x="883" y="1549"/>
                <a:ext cx="154" cy="462"/>
              </a:xfrm>
              <a:custGeom>
                <a:avLst/>
                <a:gdLst>
                  <a:gd name="T0" fmla="*/ 41 w 270"/>
                  <a:gd name="T1" fmla="*/ 93 h 810"/>
                  <a:gd name="T2" fmla="*/ 32 w 270"/>
                  <a:gd name="T3" fmla="*/ 91 h 810"/>
                  <a:gd name="T4" fmla="*/ 18 w 270"/>
                  <a:gd name="T5" fmla="*/ 88 h 810"/>
                  <a:gd name="T6" fmla="*/ 14 w 270"/>
                  <a:gd name="T7" fmla="*/ 83 h 810"/>
                  <a:gd name="T8" fmla="*/ 34 w 270"/>
                  <a:gd name="T9" fmla="*/ 62 h 810"/>
                  <a:gd name="T10" fmla="*/ 14 w 270"/>
                  <a:gd name="T11" fmla="*/ 36 h 810"/>
                  <a:gd name="T12" fmla="*/ 7 w 270"/>
                  <a:gd name="T13" fmla="*/ 19 h 810"/>
                  <a:gd name="T14" fmla="*/ 14 w 270"/>
                  <a:gd name="T15" fmla="*/ 18 h 810"/>
                  <a:gd name="T16" fmla="*/ 20 w 270"/>
                  <a:gd name="T17" fmla="*/ 14 h 810"/>
                  <a:gd name="T18" fmla="*/ 34 w 270"/>
                  <a:gd name="T19" fmla="*/ 10 h 810"/>
                  <a:gd name="T20" fmla="*/ 36 w 270"/>
                  <a:gd name="T21" fmla="*/ 0 h 8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70"/>
                  <a:gd name="T34" fmla="*/ 0 h 810"/>
                  <a:gd name="T35" fmla="*/ 270 w 270"/>
                  <a:gd name="T36" fmla="*/ 810 h 81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70" h="810">
                    <a:moveTo>
                      <a:pt x="270" y="810"/>
                    </a:moveTo>
                    <a:cubicBezTo>
                      <a:pt x="250" y="805"/>
                      <a:pt x="230" y="801"/>
                      <a:pt x="210" y="795"/>
                    </a:cubicBezTo>
                    <a:cubicBezTo>
                      <a:pt x="180" y="786"/>
                      <a:pt x="120" y="765"/>
                      <a:pt x="120" y="765"/>
                    </a:cubicBezTo>
                    <a:cubicBezTo>
                      <a:pt x="110" y="750"/>
                      <a:pt x="92" y="738"/>
                      <a:pt x="90" y="720"/>
                    </a:cubicBezTo>
                    <a:cubicBezTo>
                      <a:pt x="79" y="636"/>
                      <a:pt x="155" y="563"/>
                      <a:pt x="225" y="540"/>
                    </a:cubicBezTo>
                    <a:cubicBezTo>
                      <a:pt x="268" y="410"/>
                      <a:pt x="208" y="345"/>
                      <a:pt x="90" y="315"/>
                    </a:cubicBezTo>
                    <a:cubicBezTo>
                      <a:pt x="39" y="281"/>
                      <a:pt x="0" y="233"/>
                      <a:pt x="45" y="165"/>
                    </a:cubicBezTo>
                    <a:cubicBezTo>
                      <a:pt x="54" y="152"/>
                      <a:pt x="76" y="157"/>
                      <a:pt x="90" y="150"/>
                    </a:cubicBezTo>
                    <a:cubicBezTo>
                      <a:pt x="106" y="142"/>
                      <a:pt x="119" y="127"/>
                      <a:pt x="135" y="120"/>
                    </a:cubicBezTo>
                    <a:cubicBezTo>
                      <a:pt x="164" y="107"/>
                      <a:pt x="225" y="90"/>
                      <a:pt x="225" y="90"/>
                    </a:cubicBezTo>
                    <a:cubicBezTo>
                      <a:pt x="245" y="31"/>
                      <a:pt x="240" y="61"/>
                      <a:pt x="240" y="0"/>
                    </a:cubicBezTo>
                  </a:path>
                </a:pathLst>
              </a:custGeom>
              <a:noFill/>
              <a:ln w="9525">
                <a:solidFill>
                  <a:srgbClr val="FFC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fr-FR" altLang="fr-FR" sz="1500">
                  <a:cs typeface="Arial" panose="020B0604020202020204" pitchFamily="34" charset="0"/>
                </a:endParaRPr>
              </a:p>
            </p:txBody>
          </p:sp>
          <p:sp>
            <p:nvSpPr>
              <p:cNvPr id="8" name="Line 114"/>
              <p:cNvSpPr>
                <a:spLocks noChangeShapeType="1"/>
              </p:cNvSpPr>
              <p:nvPr/>
            </p:nvSpPr>
            <p:spPr bwMode="auto">
              <a:xfrm flipV="1">
                <a:off x="1019" y="1451"/>
                <a:ext cx="1" cy="102"/>
              </a:xfrm>
              <a:prstGeom prst="line">
                <a:avLst/>
              </a:prstGeom>
              <a:noFill/>
              <a:ln w="9525">
                <a:solidFill>
                  <a:srgbClr val="FFC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9" name="ZoneTexte 43"/>
            <p:cNvSpPr txBox="1">
              <a:spLocks noChangeArrowheads="1"/>
            </p:cNvSpPr>
            <p:nvPr/>
          </p:nvSpPr>
          <p:spPr bwMode="auto">
            <a:xfrm>
              <a:off x="5743341" y="2717828"/>
              <a:ext cx="2071687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fr-FR" altLang="fr-FR" sz="1500" b="1" dirty="0">
                  <a:solidFill>
                    <a:srgbClr val="FF9900"/>
                  </a:solidFill>
                  <a:cs typeface="Arial" panose="020B0604020202020204" pitchFamily="34" charset="0"/>
                </a:rPr>
                <a:t>Volatilisation</a:t>
              </a:r>
              <a:r>
                <a:rPr lang="fr-FR" altLang="fr-FR" sz="1500" b="1" dirty="0"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12" name="Group 27"/>
            <p:cNvGrpSpPr>
              <a:grpSpLocks/>
            </p:cNvGrpSpPr>
            <p:nvPr/>
          </p:nvGrpSpPr>
          <p:grpSpPr bwMode="auto">
            <a:xfrm>
              <a:off x="9422257" y="2885590"/>
              <a:ext cx="2071687" cy="874712"/>
              <a:chOff x="4455" y="3521"/>
              <a:chExt cx="1305" cy="551"/>
            </a:xfrm>
          </p:grpSpPr>
          <p:sp>
            <p:nvSpPr>
              <p:cNvPr id="13" name="Line 102"/>
              <p:cNvSpPr>
                <a:spLocks noChangeShapeType="1"/>
              </p:cNvSpPr>
              <p:nvPr/>
            </p:nvSpPr>
            <p:spPr bwMode="auto">
              <a:xfrm rot="240000">
                <a:off x="4694" y="3884"/>
                <a:ext cx="1" cy="123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14" name="Group 29"/>
              <p:cNvGrpSpPr>
                <a:grpSpLocks/>
              </p:cNvGrpSpPr>
              <p:nvPr/>
            </p:nvGrpSpPr>
            <p:grpSpPr bwMode="auto">
              <a:xfrm>
                <a:off x="4455" y="3521"/>
                <a:ext cx="1305" cy="551"/>
                <a:chOff x="1530" y="1451"/>
                <a:chExt cx="1305" cy="551"/>
              </a:xfrm>
            </p:grpSpPr>
            <p:sp>
              <p:nvSpPr>
                <p:cNvPr id="15" name="Freeform 101"/>
                <p:cNvSpPr>
                  <a:spLocks/>
                </p:cNvSpPr>
                <p:nvPr/>
              </p:nvSpPr>
              <p:spPr bwMode="auto">
                <a:xfrm>
                  <a:off x="1776" y="1539"/>
                  <a:ext cx="338" cy="322"/>
                </a:xfrm>
                <a:custGeom>
                  <a:avLst/>
                  <a:gdLst>
                    <a:gd name="T0" fmla="*/ 54 w 765"/>
                    <a:gd name="T1" fmla="*/ 3 h 709"/>
                    <a:gd name="T2" fmla="*/ 35 w 765"/>
                    <a:gd name="T3" fmla="*/ 2 h 709"/>
                    <a:gd name="T4" fmla="*/ 29 w 765"/>
                    <a:gd name="T5" fmla="*/ 25 h 709"/>
                    <a:gd name="T6" fmla="*/ 19 w 765"/>
                    <a:gd name="T7" fmla="*/ 23 h 709"/>
                    <a:gd name="T8" fmla="*/ 14 w 765"/>
                    <a:gd name="T9" fmla="*/ 19 h 709"/>
                    <a:gd name="T10" fmla="*/ 6 w 765"/>
                    <a:gd name="T11" fmla="*/ 20 h 709"/>
                    <a:gd name="T12" fmla="*/ 3 w 765"/>
                    <a:gd name="T13" fmla="*/ 26 h 709"/>
                    <a:gd name="T14" fmla="*/ 0 w 765"/>
                    <a:gd name="T15" fmla="*/ 42 h 70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65"/>
                    <a:gd name="T25" fmla="*/ 0 h 709"/>
                    <a:gd name="T26" fmla="*/ 765 w 765"/>
                    <a:gd name="T27" fmla="*/ 709 h 709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65" h="709">
                      <a:moveTo>
                        <a:pt x="765" y="49"/>
                      </a:moveTo>
                      <a:cubicBezTo>
                        <a:pt x="618" y="0"/>
                        <a:pt x="707" y="16"/>
                        <a:pt x="495" y="34"/>
                      </a:cubicBezTo>
                      <a:cubicBezTo>
                        <a:pt x="450" y="170"/>
                        <a:pt x="533" y="339"/>
                        <a:pt x="405" y="424"/>
                      </a:cubicBezTo>
                      <a:cubicBezTo>
                        <a:pt x="404" y="424"/>
                        <a:pt x="289" y="410"/>
                        <a:pt x="270" y="394"/>
                      </a:cubicBezTo>
                      <a:cubicBezTo>
                        <a:pt x="173" y="316"/>
                        <a:pt x="308" y="372"/>
                        <a:pt x="195" y="334"/>
                      </a:cubicBezTo>
                      <a:cubicBezTo>
                        <a:pt x="160" y="339"/>
                        <a:pt x="122" y="335"/>
                        <a:pt x="90" y="349"/>
                      </a:cubicBezTo>
                      <a:cubicBezTo>
                        <a:pt x="70" y="358"/>
                        <a:pt x="49" y="420"/>
                        <a:pt x="45" y="439"/>
                      </a:cubicBezTo>
                      <a:cubicBezTo>
                        <a:pt x="26" y="527"/>
                        <a:pt x="0" y="619"/>
                        <a:pt x="0" y="709"/>
                      </a:cubicBezTo>
                    </a:path>
                  </a:pathLst>
                </a:cu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 sz="15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" name="Text Box 109"/>
                <p:cNvSpPr txBox="1">
                  <a:spLocks noChangeArrowheads="1"/>
                </p:cNvSpPr>
                <p:nvPr/>
              </p:nvSpPr>
              <p:spPr bwMode="auto">
                <a:xfrm>
                  <a:off x="1674" y="1451"/>
                  <a:ext cx="513" cy="3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 sz="15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" name="ZoneTexte 43"/>
                <p:cNvSpPr txBox="1">
                  <a:spLocks noChangeArrowheads="1"/>
                </p:cNvSpPr>
                <p:nvPr/>
              </p:nvSpPr>
              <p:spPr bwMode="auto">
                <a:xfrm>
                  <a:off x="1530" y="1800"/>
                  <a:ext cx="1305" cy="2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fr-FR" altLang="fr-FR" sz="1500" b="1" dirty="0">
                      <a:solidFill>
                        <a:srgbClr val="FF9900"/>
                      </a:solidFill>
                      <a:cs typeface="Arial" panose="020B0604020202020204" pitchFamily="34" charset="0"/>
                    </a:rPr>
                    <a:t>Photolyse</a:t>
                  </a:r>
                </a:p>
              </p:txBody>
            </p:sp>
          </p:grpSp>
        </p:grpSp>
        <p:sp>
          <p:nvSpPr>
            <p:cNvPr id="19" name="ZoneTexte 43"/>
            <p:cNvSpPr txBox="1">
              <a:spLocks noChangeArrowheads="1"/>
            </p:cNvSpPr>
            <p:nvPr/>
          </p:nvSpPr>
          <p:spPr bwMode="auto">
            <a:xfrm>
              <a:off x="5394386" y="5299061"/>
              <a:ext cx="1736343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fr-FR" altLang="fr-FR" sz="1500" b="1" dirty="0">
                  <a:solidFill>
                    <a:schemeClr val="accent2"/>
                  </a:solidFill>
                  <a:cs typeface="Arial" panose="020B0604020202020204" pitchFamily="34" charset="0"/>
                </a:rPr>
                <a:t>Biodégradation</a:t>
              </a:r>
            </a:p>
          </p:txBody>
        </p:sp>
        <p:grpSp>
          <p:nvGrpSpPr>
            <p:cNvPr id="38" name="Group 61"/>
            <p:cNvGrpSpPr>
              <a:grpSpLocks/>
            </p:cNvGrpSpPr>
            <p:nvPr/>
          </p:nvGrpSpPr>
          <p:grpSpPr bwMode="auto">
            <a:xfrm>
              <a:off x="10357293" y="2603015"/>
              <a:ext cx="625475" cy="585787"/>
              <a:chOff x="3379" y="1882"/>
              <a:chExt cx="394" cy="369"/>
            </a:xfrm>
          </p:grpSpPr>
          <p:sp>
            <p:nvSpPr>
              <p:cNvPr id="39" name="Line 86"/>
              <p:cNvSpPr>
                <a:spLocks noChangeShapeType="1"/>
              </p:cNvSpPr>
              <p:nvPr/>
            </p:nvSpPr>
            <p:spPr bwMode="auto">
              <a:xfrm>
                <a:off x="3633" y="2029"/>
                <a:ext cx="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" name="Oval 96"/>
              <p:cNvSpPr>
                <a:spLocks noChangeArrowheads="1"/>
              </p:cNvSpPr>
              <p:nvPr/>
            </p:nvSpPr>
            <p:spPr bwMode="auto">
              <a:xfrm>
                <a:off x="3542" y="2010"/>
                <a:ext cx="103" cy="103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fr-FR" altLang="fr-FR" sz="1500">
                  <a:cs typeface="Arial" panose="020B0604020202020204" pitchFamily="34" charset="0"/>
                </a:endParaRPr>
              </a:p>
            </p:txBody>
          </p:sp>
          <p:sp>
            <p:nvSpPr>
              <p:cNvPr id="41" name="Line 97"/>
              <p:cNvSpPr>
                <a:spLocks noChangeShapeType="1"/>
              </p:cNvSpPr>
              <p:nvPr/>
            </p:nvSpPr>
            <p:spPr bwMode="auto">
              <a:xfrm>
                <a:off x="3670" y="2075"/>
                <a:ext cx="103" cy="2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" name="Line 99"/>
              <p:cNvSpPr>
                <a:spLocks noChangeShapeType="1"/>
              </p:cNvSpPr>
              <p:nvPr/>
            </p:nvSpPr>
            <p:spPr bwMode="auto">
              <a:xfrm>
                <a:off x="3379" y="2075"/>
                <a:ext cx="103" cy="2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" name="Line 100"/>
              <p:cNvSpPr>
                <a:spLocks noChangeShapeType="1"/>
              </p:cNvSpPr>
              <p:nvPr/>
            </p:nvSpPr>
            <p:spPr bwMode="auto">
              <a:xfrm>
                <a:off x="3583" y="1882"/>
                <a:ext cx="1" cy="103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" name="Line 98"/>
              <p:cNvSpPr>
                <a:spLocks noChangeShapeType="1"/>
              </p:cNvSpPr>
              <p:nvPr/>
            </p:nvSpPr>
            <p:spPr bwMode="auto">
              <a:xfrm>
                <a:off x="3588" y="2148"/>
                <a:ext cx="1" cy="103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" name="Line 98"/>
              <p:cNvSpPr>
                <a:spLocks noChangeShapeType="1"/>
              </p:cNvSpPr>
              <p:nvPr/>
            </p:nvSpPr>
            <p:spPr bwMode="auto">
              <a:xfrm rot="-2651584">
                <a:off x="3696" y="2115"/>
                <a:ext cx="1" cy="103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" name="Line 98"/>
              <p:cNvSpPr>
                <a:spLocks noChangeShapeType="1"/>
              </p:cNvSpPr>
              <p:nvPr/>
            </p:nvSpPr>
            <p:spPr bwMode="auto">
              <a:xfrm rot="-2651584">
                <a:off x="3470" y="1888"/>
                <a:ext cx="1" cy="103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" name="Line 98"/>
              <p:cNvSpPr>
                <a:spLocks noChangeShapeType="1"/>
              </p:cNvSpPr>
              <p:nvPr/>
            </p:nvSpPr>
            <p:spPr bwMode="auto">
              <a:xfrm rot="18948416" flipV="1">
                <a:off x="3462" y="2162"/>
                <a:ext cx="70" cy="11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" name="Line 98"/>
              <p:cNvSpPr>
                <a:spLocks noChangeShapeType="1"/>
              </p:cNvSpPr>
              <p:nvPr/>
            </p:nvSpPr>
            <p:spPr bwMode="auto">
              <a:xfrm rot="18948416" flipV="1">
                <a:off x="3651" y="1933"/>
                <a:ext cx="70" cy="11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  <p:grpSp>
        <p:nvGrpSpPr>
          <p:cNvPr id="102" name="Groupe 101"/>
          <p:cNvGrpSpPr/>
          <p:nvPr/>
        </p:nvGrpSpPr>
        <p:grpSpPr>
          <a:xfrm>
            <a:off x="6479233" y="4113797"/>
            <a:ext cx="4437902" cy="2188256"/>
            <a:chOff x="6479233" y="4113797"/>
            <a:chExt cx="4437902" cy="2188256"/>
          </a:xfrm>
        </p:grpSpPr>
        <p:grpSp>
          <p:nvGrpSpPr>
            <p:cNvPr id="101" name="Groupe 100"/>
            <p:cNvGrpSpPr/>
            <p:nvPr/>
          </p:nvGrpSpPr>
          <p:grpSpPr>
            <a:xfrm>
              <a:off x="6479233" y="4113797"/>
              <a:ext cx="4437902" cy="1938079"/>
              <a:chOff x="6479233" y="4113797"/>
              <a:chExt cx="4437902" cy="1938079"/>
            </a:xfrm>
          </p:grpSpPr>
          <p:grpSp>
            <p:nvGrpSpPr>
              <p:cNvPr id="93" name="Groupe 92"/>
              <p:cNvGrpSpPr/>
              <p:nvPr/>
            </p:nvGrpSpPr>
            <p:grpSpPr>
              <a:xfrm>
                <a:off x="6479233" y="4113797"/>
                <a:ext cx="2197591" cy="1499888"/>
                <a:chOff x="6484869" y="4201233"/>
                <a:chExt cx="2197591" cy="1499888"/>
              </a:xfrm>
            </p:grpSpPr>
            <p:sp>
              <p:nvSpPr>
                <p:cNvPr id="10" name="Line 103"/>
                <p:cNvSpPr>
                  <a:spLocks noChangeShapeType="1"/>
                </p:cNvSpPr>
                <p:nvPr/>
              </p:nvSpPr>
              <p:spPr bwMode="auto">
                <a:xfrm>
                  <a:off x="8155081" y="4718234"/>
                  <a:ext cx="1588" cy="652463"/>
                </a:xfrm>
                <a:prstGeom prst="line">
                  <a:avLst/>
                </a:prstGeom>
                <a:noFill/>
                <a:ln w="31750" cap="rnd">
                  <a:solidFill>
                    <a:srgbClr val="65410B"/>
                  </a:solidFill>
                  <a:prstDash val="sysDash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" name="ZoneTexte 43"/>
                <p:cNvSpPr txBox="1">
                  <a:spLocks noChangeArrowheads="1"/>
                </p:cNvSpPr>
                <p:nvPr/>
              </p:nvSpPr>
              <p:spPr bwMode="auto">
                <a:xfrm>
                  <a:off x="6610772" y="4812452"/>
                  <a:ext cx="2071688" cy="3206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fr-FR" altLang="fr-FR" sz="1500" b="1" dirty="0">
                      <a:solidFill>
                        <a:srgbClr val="65410B"/>
                      </a:solidFill>
                      <a:cs typeface="Arial" panose="020B0604020202020204" pitchFamily="34" charset="0"/>
                    </a:rPr>
                    <a:t>Filtration</a:t>
                  </a:r>
                </a:p>
              </p:txBody>
            </p:sp>
            <p:sp>
              <p:nvSpPr>
                <p:cNvPr id="18" name="ZoneTexte 43"/>
                <p:cNvSpPr txBox="1">
                  <a:spLocks noChangeArrowheads="1"/>
                </p:cNvSpPr>
                <p:nvPr/>
              </p:nvSpPr>
              <p:spPr bwMode="auto">
                <a:xfrm>
                  <a:off x="6603347" y="5151846"/>
                  <a:ext cx="2071688" cy="5492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fr-FR" altLang="fr-FR" sz="1500" b="1" dirty="0">
                      <a:solidFill>
                        <a:srgbClr val="65410B"/>
                      </a:solidFill>
                      <a:cs typeface="Arial" panose="020B0604020202020204" pitchFamily="34" charset="0"/>
                    </a:rPr>
                    <a:t>S</a:t>
                  </a:r>
                  <a:r>
                    <a:rPr lang="fr-FR" altLang="fr-FR" sz="1500" b="1" dirty="0" smtClean="0">
                      <a:solidFill>
                        <a:srgbClr val="65410B"/>
                      </a:solidFill>
                      <a:cs typeface="Arial" panose="020B0604020202020204" pitchFamily="34" charset="0"/>
                    </a:rPr>
                    <a:t>orption</a:t>
                  </a:r>
                  <a:endParaRPr lang="fr-FR" altLang="fr-FR" sz="1500" b="1" dirty="0">
                    <a:solidFill>
                      <a:srgbClr val="65410B"/>
                    </a:solidFill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fr-FR" altLang="fr-FR" sz="1500" b="1" dirty="0">
                      <a:solidFill>
                        <a:srgbClr val="65410B"/>
                      </a:solidFill>
                      <a:cs typeface="Arial" panose="020B0604020202020204" pitchFamily="34" charset="0"/>
                    </a:rPr>
                    <a:t>Précipitation</a:t>
                  </a:r>
                </a:p>
              </p:txBody>
            </p:sp>
            <p:sp>
              <p:nvSpPr>
                <p:cNvPr id="49" name="ZoneTexte 43"/>
                <p:cNvSpPr txBox="1">
                  <a:spLocks noChangeArrowheads="1"/>
                </p:cNvSpPr>
                <p:nvPr/>
              </p:nvSpPr>
              <p:spPr bwMode="auto">
                <a:xfrm>
                  <a:off x="6484869" y="4201233"/>
                  <a:ext cx="2071687" cy="3232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fr-FR" altLang="fr-FR" sz="1500" b="1" dirty="0">
                      <a:solidFill>
                        <a:srgbClr val="65410B"/>
                      </a:solidFill>
                      <a:cs typeface="Arial" panose="020B0604020202020204" pitchFamily="34" charset="0"/>
                    </a:rPr>
                    <a:t>Décantation</a:t>
                  </a:r>
                </a:p>
              </p:txBody>
            </p:sp>
            <p:sp>
              <p:nvSpPr>
                <p:cNvPr id="84" name="Line 103"/>
                <p:cNvSpPr>
                  <a:spLocks noChangeShapeType="1"/>
                </p:cNvSpPr>
                <p:nvPr/>
              </p:nvSpPr>
              <p:spPr bwMode="auto">
                <a:xfrm>
                  <a:off x="6872799" y="4668693"/>
                  <a:ext cx="1588" cy="652463"/>
                </a:xfrm>
                <a:prstGeom prst="line">
                  <a:avLst/>
                </a:prstGeom>
                <a:noFill/>
                <a:ln w="31750" cap="rnd">
                  <a:solidFill>
                    <a:srgbClr val="65410B"/>
                  </a:solidFill>
                  <a:prstDash val="sysDash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98" name="Line 103"/>
              <p:cNvSpPr>
                <a:spLocks noChangeShapeType="1"/>
              </p:cNvSpPr>
              <p:nvPr/>
            </p:nvSpPr>
            <p:spPr bwMode="auto">
              <a:xfrm rot="16200000">
                <a:off x="10471706" y="5724850"/>
                <a:ext cx="1588" cy="652463"/>
              </a:xfrm>
              <a:prstGeom prst="line">
                <a:avLst/>
              </a:prstGeom>
              <a:noFill/>
              <a:ln w="25400" cap="rnd">
                <a:solidFill>
                  <a:srgbClr val="65410B"/>
                </a:solidFill>
                <a:prstDash val="sys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9" name="Line 103"/>
              <p:cNvSpPr>
                <a:spLocks noChangeShapeType="1"/>
              </p:cNvSpPr>
              <p:nvPr/>
            </p:nvSpPr>
            <p:spPr bwMode="auto">
              <a:xfrm rot="16200000">
                <a:off x="10590110" y="4408210"/>
                <a:ext cx="1588" cy="652463"/>
              </a:xfrm>
              <a:prstGeom prst="line">
                <a:avLst/>
              </a:prstGeom>
              <a:noFill/>
              <a:ln w="31750" cap="rnd">
                <a:solidFill>
                  <a:srgbClr val="65410B"/>
                </a:solidFill>
                <a:prstDash val="sys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00" name="Line 103"/>
            <p:cNvSpPr>
              <a:spLocks noChangeShapeType="1"/>
            </p:cNvSpPr>
            <p:nvPr/>
          </p:nvSpPr>
          <p:spPr bwMode="auto">
            <a:xfrm>
              <a:off x="7540175" y="5783685"/>
              <a:ext cx="794" cy="518368"/>
            </a:xfrm>
            <a:prstGeom prst="line">
              <a:avLst/>
            </a:prstGeom>
            <a:noFill/>
            <a:ln w="25400" cap="rnd">
              <a:solidFill>
                <a:srgbClr val="65410B"/>
              </a:solidFill>
              <a:prstDash val="sys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23544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69277" y="1415317"/>
            <a:ext cx="10515600" cy="4351338"/>
          </a:xfrm>
        </p:spPr>
        <p:txBody>
          <a:bodyPr/>
          <a:lstStyle/>
          <a:p>
            <a:r>
              <a:rPr lang="fr-FR" dirty="0" smtClean="0"/>
              <a:t>Concentration/flux des eaux percolées – efficacité épuratoire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Favoriser la rétention et la dégradation des polluants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43" r="4381"/>
          <a:stretch/>
        </p:blipFill>
        <p:spPr>
          <a:xfrm>
            <a:off x="506438" y="1940132"/>
            <a:ext cx="2633131" cy="123449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952" y="3370739"/>
            <a:ext cx="2637617" cy="19587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02924" y="2120784"/>
            <a:ext cx="5753520" cy="417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lnSpc>
                <a:spcPct val="90000"/>
              </a:lnSpc>
              <a:spcBef>
                <a:spcPct val="20000"/>
              </a:spcBef>
            </a:pPr>
            <a:r>
              <a:rPr lang="fr-FR" altLang="fr-FR" sz="1600" dirty="0" smtClean="0">
                <a:latin typeface="Book Antiqua" panose="02040602050305030304" pitchFamily="18" charset="0"/>
              </a:rPr>
              <a:t> Littérature internationale:</a:t>
            </a:r>
          </a:p>
          <a:p>
            <a:pPr lvl="2">
              <a:lnSpc>
                <a:spcPct val="90000"/>
              </a:lnSpc>
              <a:spcBef>
                <a:spcPct val="20000"/>
              </a:spcBef>
            </a:pPr>
            <a:r>
              <a:rPr lang="fr-FR" altLang="fr-FR" sz="1600" dirty="0" smtClean="0">
                <a:latin typeface="Book Antiqua" panose="02040602050305030304" pitchFamily="18" charset="0"/>
              </a:rPr>
              <a:t>+ premiers suivis en France (Leroy 2015, projets </a:t>
            </a:r>
            <a:r>
              <a:rPr lang="fr-FR" altLang="fr-FR" sz="1600" dirty="0" err="1" smtClean="0">
                <a:latin typeface="Book Antiqua" panose="02040602050305030304" pitchFamily="18" charset="0"/>
              </a:rPr>
              <a:t>Roulépur</a:t>
            </a:r>
            <a:r>
              <a:rPr lang="fr-FR" altLang="fr-FR" sz="1600" dirty="0" smtClean="0">
                <a:latin typeface="Book Antiqua" panose="02040602050305030304" pitchFamily="18" charset="0"/>
              </a:rPr>
              <a:t>, </a:t>
            </a:r>
            <a:r>
              <a:rPr lang="fr-FR" altLang="fr-FR" sz="1600" dirty="0" err="1" smtClean="0">
                <a:latin typeface="Book Antiqua" panose="02040602050305030304" pitchFamily="18" charset="0"/>
              </a:rPr>
              <a:t>Micromégas</a:t>
            </a:r>
            <a:r>
              <a:rPr lang="fr-FR" altLang="fr-FR" sz="1600" dirty="0" smtClean="0">
                <a:latin typeface="Book Antiqua" panose="02040602050305030304" pitchFamily="18" charset="0"/>
              </a:rPr>
              <a:t>, Matriochkas en cours)</a:t>
            </a:r>
          </a:p>
          <a:p>
            <a:pPr lvl="2">
              <a:lnSpc>
                <a:spcPct val="90000"/>
              </a:lnSpc>
              <a:spcBef>
                <a:spcPct val="20000"/>
              </a:spcBef>
            </a:pPr>
            <a:endParaRPr lang="fr-FR" altLang="fr-FR" sz="1600" dirty="0" smtClean="0">
              <a:latin typeface="Book Antiqua" panose="02040602050305030304" pitchFamily="18" charset="0"/>
              <a:sym typeface="Wingdings" panose="05000000000000000000" pitchFamily="2" charset="2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à"/>
            </a:pPr>
            <a:r>
              <a:rPr lang="fr-FR" altLang="fr-FR" sz="1600" dirty="0" smtClean="0">
                <a:latin typeface="Book Antiqua" panose="02040602050305030304" pitchFamily="18" charset="0"/>
              </a:rPr>
              <a:t>Bonne </a:t>
            </a:r>
            <a:r>
              <a:rPr lang="fr-FR" altLang="fr-FR" sz="1600" dirty="0">
                <a:latin typeface="Book Antiqua" panose="02040602050305030304" pitchFamily="18" charset="0"/>
              </a:rPr>
              <a:t>rétention des MES et </a:t>
            </a:r>
            <a:r>
              <a:rPr lang="fr-FR" altLang="fr-FR" sz="1600" dirty="0" smtClean="0">
                <a:latin typeface="Book Antiqua" panose="02040602050305030304" pitchFamily="18" charset="0"/>
              </a:rPr>
              <a:t>polluants particulaires (ruissellement chargés et après phase de stabilisation du sol)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à"/>
            </a:pPr>
            <a:r>
              <a:rPr lang="fr-FR" altLang="fr-FR" sz="1600" dirty="0" smtClean="0">
                <a:latin typeface="Book Antiqua" panose="02040602050305030304" pitchFamily="18" charset="0"/>
              </a:rPr>
              <a:t>Concentrations faibles dans les </a:t>
            </a:r>
            <a:r>
              <a:rPr lang="fr-FR" altLang="fr-FR" sz="1600" dirty="0" err="1" smtClean="0">
                <a:latin typeface="Book Antiqua" panose="02040602050305030304" pitchFamily="18" charset="0"/>
              </a:rPr>
              <a:t>percolats</a:t>
            </a:r>
            <a:endParaRPr lang="fr-FR" altLang="fr-FR" sz="1600" dirty="0" smtClean="0">
              <a:latin typeface="Book Antiqua" panose="02040602050305030304" pitchFamily="18" charset="0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à"/>
            </a:pPr>
            <a:r>
              <a:rPr lang="fr-FR" altLang="fr-FR" sz="1600" dirty="0" smtClean="0">
                <a:latin typeface="Book Antiqua" panose="02040602050305030304" pitchFamily="18" charset="0"/>
              </a:rPr>
              <a:t>Efficacité + variable sur la phase dissoute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à"/>
            </a:pPr>
            <a:r>
              <a:rPr lang="fr-FR" altLang="fr-FR" sz="1600" dirty="0" smtClean="0">
                <a:latin typeface="Book Antiqua" panose="02040602050305030304" pitchFamily="18" charset="0"/>
              </a:rPr>
              <a:t>Peu d’info pour les micropolluants organiques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à"/>
            </a:pPr>
            <a:endParaRPr lang="fr-FR" altLang="fr-FR" sz="1600" dirty="0">
              <a:latin typeface="Book Antiqua" panose="02040602050305030304" pitchFamily="18" charset="0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à"/>
            </a:pPr>
            <a:r>
              <a:rPr lang="fr-FR" altLang="fr-FR" sz="1600" dirty="0" smtClean="0">
                <a:latin typeface="Book Antiqua" panose="02040602050305030304" pitchFamily="18" charset="0"/>
              </a:rPr>
              <a:t>Meilleure </a:t>
            </a:r>
            <a:r>
              <a:rPr lang="fr-FR" altLang="fr-FR" sz="1600" dirty="0">
                <a:latin typeface="Book Antiqua" panose="02040602050305030304" pitchFamily="18" charset="0"/>
              </a:rPr>
              <a:t>e</a:t>
            </a:r>
            <a:r>
              <a:rPr lang="fr-FR" altLang="fr-FR" sz="1600" dirty="0" smtClean="0">
                <a:latin typeface="Book Antiqua" panose="02040602050305030304" pitchFamily="18" charset="0"/>
              </a:rPr>
              <a:t>fficacité sur des plantations denses et diversifiées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à"/>
            </a:pPr>
            <a:r>
              <a:rPr lang="fr-FR" altLang="fr-FR" sz="1600" dirty="0" smtClean="0">
                <a:latin typeface="Book Antiqua" panose="02040602050305030304" pitchFamily="18" charset="0"/>
              </a:rPr>
              <a:t>Efficacité en flux &gt; efficacité concentration</a:t>
            </a:r>
            <a:endParaRPr lang="fr-FR" altLang="fr-FR" sz="1600" dirty="0">
              <a:latin typeface="Book Antiqua" panose="02040602050305030304" pitchFamily="18" charset="0"/>
            </a:endParaRPr>
          </a:p>
          <a:p>
            <a:pPr lvl="2">
              <a:lnSpc>
                <a:spcPct val="90000"/>
              </a:lnSpc>
              <a:spcBef>
                <a:spcPct val="20000"/>
              </a:spcBef>
            </a:pPr>
            <a:endParaRPr lang="fr-FR" altLang="fr-FR" sz="1600" dirty="0" smtClean="0">
              <a:latin typeface="Book Antiqua" panose="02040602050305030304" pitchFamily="18" charset="0"/>
            </a:endParaRPr>
          </a:p>
          <a:p>
            <a:pPr lvl="4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endParaRPr lang="fr-FR" altLang="fr-FR" sz="1600" i="1" dirty="0">
              <a:latin typeface="Book Antiqua" panose="02040602050305030304" pitchFamily="18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2246" y="3174625"/>
            <a:ext cx="2007291" cy="22940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39569" y="1954599"/>
            <a:ext cx="12887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sz="1400" i="1" dirty="0">
                <a:latin typeface="Corbel" panose="020B0503020204020204" pitchFamily="34" charset="0"/>
              </a:rPr>
              <a:t>Voie faible trafic (thèse Leroy 2015)</a:t>
            </a:r>
            <a:endParaRPr lang="fr-FR" sz="1400" i="1" dirty="0"/>
          </a:p>
        </p:txBody>
      </p:sp>
      <p:sp>
        <p:nvSpPr>
          <p:cNvPr id="5" name="Rectangle 4"/>
          <p:cNvSpPr/>
          <p:nvPr/>
        </p:nvSpPr>
        <p:spPr>
          <a:xfrm>
            <a:off x="380936" y="5465613"/>
            <a:ext cx="3121817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fr-FR" altLang="fr-FR" sz="1400" i="1" dirty="0">
                <a:latin typeface="Corbel" panose="020B0503020204020204" pitchFamily="34" charset="0"/>
              </a:rPr>
              <a:t>Voie fort trafic (thèse Flanagan, en cours)</a:t>
            </a:r>
            <a:endParaRPr lang="fr-FR" altLang="fr-FR" sz="1400" b="1" i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37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69277" y="1406768"/>
            <a:ext cx="10515600" cy="4163769"/>
          </a:xfrm>
        </p:spPr>
        <p:txBody>
          <a:bodyPr/>
          <a:lstStyle/>
          <a:p>
            <a:r>
              <a:rPr lang="fr-FR" dirty="0" smtClean="0"/>
              <a:t>Un risque de </a:t>
            </a:r>
            <a:r>
              <a:rPr lang="fr-FR" dirty="0" err="1" smtClean="0"/>
              <a:t>surcontamination</a:t>
            </a:r>
            <a:r>
              <a:rPr lang="fr-FR" dirty="0" smtClean="0"/>
              <a:t> des sols et de transfert vers les nappes?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Favoriser la rétention et la dégradation des polluants</a:t>
            </a:r>
            <a:endParaRPr lang="fr-FR" dirty="0"/>
          </a:p>
        </p:txBody>
      </p:sp>
      <p:sp>
        <p:nvSpPr>
          <p:cNvPr id="48" name="ZoneTexte 1"/>
          <p:cNvSpPr txBox="1">
            <a:spLocks noChangeArrowheads="1"/>
          </p:cNvSpPr>
          <p:nvPr/>
        </p:nvSpPr>
        <p:spPr bwMode="auto">
          <a:xfrm>
            <a:off x="7608276" y="5033477"/>
            <a:ext cx="35844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dirty="0" smtClean="0">
                <a:latin typeface="+mn-lt"/>
              </a:rPr>
              <a:t>ex: Concentrations </a:t>
            </a:r>
            <a:r>
              <a:rPr lang="fr-FR" altLang="fr-FR" sz="1600" dirty="0">
                <a:latin typeface="+mn-lt"/>
              </a:rPr>
              <a:t>en zinc dans le sol de surface [mg/kg]</a:t>
            </a:r>
          </a:p>
        </p:txBody>
      </p:sp>
      <p:pic>
        <p:nvPicPr>
          <p:cNvPr id="49" name="Image 4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667" y="1870955"/>
            <a:ext cx="2208936" cy="1644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Image 5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667" y="3886276"/>
            <a:ext cx="2196941" cy="1705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Espace réservé du contenu 1"/>
          <p:cNvSpPr txBox="1">
            <a:spLocks/>
          </p:cNvSpPr>
          <p:nvPr/>
        </p:nvSpPr>
        <p:spPr>
          <a:xfrm>
            <a:off x="7444154" y="2778085"/>
            <a:ext cx="4174906" cy="73354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 baseline="0">
                <a:solidFill>
                  <a:srgbClr val="5899D4"/>
                </a:solidFill>
                <a:latin typeface="Book Antiqua" panose="020406020503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/>
            <a:r>
              <a:rPr lang="fr-FR" sz="1800" b="1" dirty="0" smtClean="0">
                <a:solidFill>
                  <a:srgbClr val="AF7A3F"/>
                </a:solidFill>
              </a:rPr>
              <a:t>Une accumulation visible en surface</a:t>
            </a:r>
          </a:p>
          <a:p>
            <a:r>
              <a:rPr lang="fr-FR" sz="1800" b="1" dirty="0" smtClean="0">
                <a:solidFill>
                  <a:srgbClr val="AF7A3F"/>
                </a:solidFill>
              </a:rPr>
              <a:t>Mais d’étendue très limitée</a:t>
            </a:r>
          </a:p>
        </p:txBody>
      </p:sp>
      <p:sp>
        <p:nvSpPr>
          <p:cNvPr id="4" name="Rectangle 3"/>
          <p:cNvSpPr/>
          <p:nvPr/>
        </p:nvSpPr>
        <p:spPr>
          <a:xfrm>
            <a:off x="7148952" y="1757711"/>
            <a:ext cx="26757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sz="1600" dirty="0"/>
              <a:t>(</a:t>
            </a:r>
            <a:r>
              <a:rPr lang="en-US" altLang="fr-FR" sz="1600" dirty="0" err="1"/>
              <a:t>thèse</a:t>
            </a:r>
            <a:r>
              <a:rPr lang="en-US" altLang="fr-FR" sz="1600" dirty="0"/>
              <a:t> </a:t>
            </a:r>
            <a:r>
              <a:rPr lang="en-US" altLang="fr-FR" sz="1600" dirty="0" smtClean="0"/>
              <a:t>D. </a:t>
            </a:r>
            <a:r>
              <a:rPr lang="en-US" altLang="fr-FR" sz="1600" dirty="0" err="1" smtClean="0"/>
              <a:t>Tedoldi</a:t>
            </a:r>
            <a:r>
              <a:rPr lang="en-US" altLang="fr-FR" sz="1600" dirty="0" smtClean="0"/>
              <a:t>, en </a:t>
            </a:r>
            <a:r>
              <a:rPr lang="en-US" altLang="fr-FR" sz="1600" dirty="0" err="1" smtClean="0"/>
              <a:t>cours</a:t>
            </a:r>
            <a:r>
              <a:rPr lang="en-US" altLang="fr-FR" sz="1600" dirty="0" smtClean="0"/>
              <a:t>)</a:t>
            </a:r>
            <a:endParaRPr lang="fr-FR" sz="1600" dirty="0"/>
          </a:p>
        </p:txBody>
      </p:sp>
      <p:sp>
        <p:nvSpPr>
          <p:cNvPr id="20" name="Rectangle 19"/>
          <p:cNvSpPr/>
          <p:nvPr/>
        </p:nvSpPr>
        <p:spPr>
          <a:xfrm>
            <a:off x="546667" y="5591667"/>
            <a:ext cx="1622560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fr-FR" sz="1200" dirty="0" smtClean="0"/>
              <a:t>Rue Ch. Heller, </a:t>
            </a:r>
            <a:r>
              <a:rPr lang="en-US" altLang="fr-FR" sz="1200" dirty="0" err="1" smtClean="0"/>
              <a:t>Vitry</a:t>
            </a:r>
            <a:endParaRPr lang="fr-FR" sz="1200" dirty="0"/>
          </a:p>
        </p:txBody>
      </p:sp>
      <p:sp>
        <p:nvSpPr>
          <p:cNvPr id="21" name="Rectangle 20"/>
          <p:cNvSpPr/>
          <p:nvPr/>
        </p:nvSpPr>
        <p:spPr>
          <a:xfrm>
            <a:off x="482630" y="3435490"/>
            <a:ext cx="2182008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fr-FR" sz="1200" dirty="0" smtClean="0"/>
              <a:t>Parking C. </a:t>
            </a:r>
            <a:r>
              <a:rPr lang="en-US" altLang="fr-FR" sz="1200" dirty="0" err="1" smtClean="0"/>
              <a:t>Pissaro</a:t>
            </a:r>
            <a:r>
              <a:rPr lang="en-US" altLang="fr-FR" sz="1200" dirty="0" smtClean="0"/>
              <a:t>, </a:t>
            </a:r>
            <a:r>
              <a:rPr lang="en-US" altLang="fr-FR" sz="1200" dirty="0" err="1" smtClean="0"/>
              <a:t>Villepinte</a:t>
            </a:r>
            <a:endParaRPr lang="fr-FR" sz="1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9639" y="1867345"/>
            <a:ext cx="4066651" cy="201331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417" y="3968043"/>
            <a:ext cx="4328535" cy="2371550"/>
          </a:xfrm>
          <a:prstGeom prst="rect">
            <a:avLst/>
          </a:prstGeom>
        </p:spPr>
      </p:pic>
      <p:pic>
        <p:nvPicPr>
          <p:cNvPr id="24" name="Image 21" descr="siteon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074" y="1210406"/>
            <a:ext cx="720725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242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63770" y="1438763"/>
            <a:ext cx="10515600" cy="466459"/>
          </a:xfrm>
        </p:spPr>
        <p:txBody>
          <a:bodyPr/>
          <a:lstStyle/>
          <a:p>
            <a:r>
              <a:rPr lang="fr-FR" dirty="0"/>
              <a:t>Un risque de </a:t>
            </a:r>
            <a:r>
              <a:rPr lang="fr-FR" dirty="0" err="1"/>
              <a:t>surcontamination</a:t>
            </a:r>
            <a:r>
              <a:rPr lang="fr-FR" dirty="0"/>
              <a:t> des sols et de transfert vers les nappes?</a:t>
            </a:r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Favoriser la rétention et la dégradation des polluants</a:t>
            </a:r>
            <a:endParaRPr lang="fr-FR" dirty="0"/>
          </a:p>
        </p:txBody>
      </p:sp>
      <p:pic>
        <p:nvPicPr>
          <p:cNvPr id="4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7656" y="2097283"/>
            <a:ext cx="1792288" cy="384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38681" y="2087758"/>
            <a:ext cx="757238" cy="363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ipse 5"/>
          <p:cNvSpPr/>
          <p:nvPr/>
        </p:nvSpPr>
        <p:spPr>
          <a:xfrm rot="4065496">
            <a:off x="9151987" y="4220565"/>
            <a:ext cx="1387475" cy="760412"/>
          </a:xfrm>
          <a:prstGeom prst="ellipse">
            <a:avLst/>
          </a:prstGeom>
          <a:noFill/>
          <a:ln w="22225">
            <a:solidFill>
              <a:schemeClr val="bg1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ZoneTexte 6"/>
          <p:cNvSpPr txBox="1">
            <a:spLocks noChangeArrowheads="1"/>
          </p:cNvSpPr>
          <p:nvPr/>
        </p:nvSpPr>
        <p:spPr bwMode="auto">
          <a:xfrm>
            <a:off x="8684324" y="4684298"/>
            <a:ext cx="1035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1200" dirty="0"/>
              <a:t>Zone de référence</a:t>
            </a:r>
          </a:p>
        </p:txBody>
      </p:sp>
      <p:sp>
        <p:nvSpPr>
          <p:cNvPr id="8" name="ZoneTexte 30"/>
          <p:cNvSpPr txBox="1">
            <a:spLocks noChangeArrowheads="1"/>
          </p:cNvSpPr>
          <p:nvPr/>
        </p:nvSpPr>
        <p:spPr bwMode="auto">
          <a:xfrm>
            <a:off x="8822155" y="1717654"/>
            <a:ext cx="1138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1200" dirty="0"/>
              <a:t>Zone contaminée</a:t>
            </a:r>
          </a:p>
        </p:txBody>
      </p:sp>
      <p:sp>
        <p:nvSpPr>
          <p:cNvPr id="9" name="Ellipse 8"/>
          <p:cNvSpPr/>
          <p:nvPr/>
        </p:nvSpPr>
        <p:spPr>
          <a:xfrm>
            <a:off x="9222631" y="2194121"/>
            <a:ext cx="630238" cy="533400"/>
          </a:xfrm>
          <a:prstGeom prst="ellipse">
            <a:avLst/>
          </a:prstGeom>
          <a:noFill/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0" name="Image 4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3193" y="2271231"/>
            <a:ext cx="2333625" cy="346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4099" y="2291990"/>
            <a:ext cx="2176276" cy="3451501"/>
          </a:xfrm>
          <a:prstGeom prst="rect">
            <a:avLst/>
          </a:prstGeom>
        </p:spPr>
      </p:pic>
      <p:sp>
        <p:nvSpPr>
          <p:cNvPr id="13" name="Espace réservé du contenu 1"/>
          <p:cNvSpPr txBox="1">
            <a:spLocks/>
          </p:cNvSpPr>
          <p:nvPr/>
        </p:nvSpPr>
        <p:spPr>
          <a:xfrm>
            <a:off x="385596" y="2870101"/>
            <a:ext cx="3043746" cy="10102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 baseline="0">
                <a:solidFill>
                  <a:srgbClr val="5899D4"/>
                </a:solidFill>
                <a:latin typeface="Book Antiqua" panose="020406020503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/>
            <a:r>
              <a:rPr lang="fr-FR" sz="1800" b="1" dirty="0" smtClean="0">
                <a:solidFill>
                  <a:srgbClr val="AF7A3F"/>
                </a:solidFill>
              </a:rPr>
              <a:t>Contamination limitée à la tranche superficielle du sol</a:t>
            </a:r>
          </a:p>
          <a:p>
            <a:pPr indent="-228600"/>
            <a:r>
              <a:rPr lang="fr-FR" sz="1800" b="1" dirty="0" smtClean="0">
                <a:solidFill>
                  <a:srgbClr val="AF7A3F"/>
                </a:solidFill>
              </a:rPr>
              <a:t>Transfert vertical limité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25061" y="1797500"/>
            <a:ext cx="26757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sz="1600" dirty="0"/>
              <a:t>(</a:t>
            </a:r>
            <a:r>
              <a:rPr lang="en-US" altLang="fr-FR" sz="1600" dirty="0" err="1"/>
              <a:t>thèse</a:t>
            </a:r>
            <a:r>
              <a:rPr lang="en-US" altLang="fr-FR" sz="1600" dirty="0"/>
              <a:t> </a:t>
            </a:r>
            <a:r>
              <a:rPr lang="en-US" altLang="fr-FR" sz="1600" dirty="0" smtClean="0"/>
              <a:t>D. </a:t>
            </a:r>
            <a:r>
              <a:rPr lang="en-US" altLang="fr-FR" sz="1600" dirty="0" err="1" smtClean="0"/>
              <a:t>Tedoldi</a:t>
            </a:r>
            <a:r>
              <a:rPr lang="en-US" altLang="fr-FR" sz="1600" dirty="0" smtClean="0"/>
              <a:t>, en </a:t>
            </a:r>
            <a:r>
              <a:rPr lang="en-US" altLang="fr-FR" sz="1600" dirty="0" err="1" smtClean="0"/>
              <a:t>cours</a:t>
            </a:r>
            <a:r>
              <a:rPr lang="en-US" altLang="fr-FR" sz="1600" dirty="0" smtClean="0"/>
              <a:t>)</a:t>
            </a:r>
            <a:endParaRPr lang="fr-FR" sz="1600" dirty="0"/>
          </a:p>
        </p:txBody>
      </p:sp>
      <p:sp>
        <p:nvSpPr>
          <p:cNvPr id="15" name="Rectangle 14"/>
          <p:cNvSpPr/>
          <p:nvPr/>
        </p:nvSpPr>
        <p:spPr>
          <a:xfrm>
            <a:off x="9021714" y="6007779"/>
            <a:ext cx="2223686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fr-FR" sz="1200" dirty="0" err="1" smtClean="0"/>
              <a:t>Bassin</a:t>
            </a:r>
            <a:r>
              <a:rPr lang="en-US" altLang="fr-FR" sz="1200" dirty="0" smtClean="0"/>
              <a:t> </a:t>
            </a:r>
            <a:r>
              <a:rPr lang="en-US" altLang="fr-FR" sz="1200" dirty="0" err="1" smtClean="0"/>
              <a:t>d’infiltration</a:t>
            </a:r>
            <a:r>
              <a:rPr lang="en-US" altLang="fr-FR" sz="1200" dirty="0" smtClean="0"/>
              <a:t>, </a:t>
            </a:r>
            <a:r>
              <a:rPr lang="en-US" altLang="fr-FR" sz="1200" dirty="0" err="1" smtClean="0"/>
              <a:t>Dourdan</a:t>
            </a:r>
            <a:endParaRPr lang="fr-FR" sz="1200" dirty="0"/>
          </a:p>
        </p:txBody>
      </p:sp>
      <p:pic>
        <p:nvPicPr>
          <p:cNvPr id="16" name="Image 21" descr="siteon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4659" y="1081066"/>
            <a:ext cx="720725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365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>
          <a:xfrm>
            <a:off x="5889170" y="365125"/>
            <a:ext cx="5464629" cy="843189"/>
          </a:xfrm>
          <a:prstGeom prst="rect">
            <a:avLst/>
          </a:prstGeom>
        </p:spPr>
        <p:txBody>
          <a:bodyPr/>
          <a:lstStyle/>
          <a:p>
            <a:r>
              <a:rPr lang="fr-FR" altLang="fr-FR" dirty="0"/>
              <a:t>Favoriser la rétention et la dégradation des polluants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idx="1"/>
          </p:nvPr>
        </p:nvSpPr>
        <p:spPr>
          <a:xfrm>
            <a:off x="3231907" y="1876160"/>
            <a:ext cx="3851518" cy="123829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altLang="fr-FR" sz="1600" dirty="0"/>
              <a:t>Dispositifs décentralisés compacts de décantation / filtration / adsorption pour eaux de </a:t>
            </a:r>
            <a:r>
              <a:rPr lang="fr-FR" altLang="fr-FR" sz="1600" dirty="0" smtClean="0"/>
              <a:t>voirie</a:t>
            </a:r>
          </a:p>
          <a:p>
            <a:pPr>
              <a:lnSpc>
                <a:spcPct val="90000"/>
              </a:lnSpc>
            </a:pPr>
            <a:r>
              <a:rPr lang="fr-FR" altLang="fr-FR" sz="1600" dirty="0" smtClean="0"/>
              <a:t> </a:t>
            </a:r>
            <a:r>
              <a:rPr lang="fr-FR" altLang="fr-FR" sz="1600" dirty="0">
                <a:solidFill>
                  <a:schemeClr val="tx1"/>
                </a:solidFill>
              </a:rPr>
              <a:t>– exemple de produits commercialisés</a:t>
            </a:r>
          </a:p>
        </p:txBody>
      </p:sp>
      <p:pic>
        <p:nvPicPr>
          <p:cNvPr id="2263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7889" y="2108427"/>
            <a:ext cx="2033587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6309" name="Picture 5" descr="ANd9GcSZrIHGMNt4YzZP2KpxnxxYKbyUMx9cg3S7Yusi-EIn59V0KJ9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05131" y="2039529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310" name="Picture 6" descr="STOPPOL 10CKF avec vue filtr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75672" y="4034956"/>
            <a:ext cx="1655762" cy="207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31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2663032"/>
            <a:ext cx="1030287" cy="125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631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595" y="3887379"/>
            <a:ext cx="942975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631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3100" y="2070327"/>
            <a:ext cx="1087438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631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0238" y="3707606"/>
            <a:ext cx="1173162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631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7434" y="4384205"/>
            <a:ext cx="1144588" cy="170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6316" name="Text Box 12"/>
          <p:cNvSpPr txBox="1">
            <a:spLocks noChangeArrowheads="1"/>
          </p:cNvSpPr>
          <p:nvPr/>
        </p:nvSpPr>
        <p:spPr bwMode="auto">
          <a:xfrm>
            <a:off x="3452584" y="4835720"/>
            <a:ext cx="5168900" cy="12772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1400" dirty="0"/>
              <a:t>Des essais en labo et sur pilote </a:t>
            </a:r>
            <a:r>
              <a:rPr lang="fr-FR" altLang="fr-FR" sz="1400" dirty="0" smtClean="0"/>
              <a:t>prometteurs</a:t>
            </a:r>
            <a:endParaRPr lang="fr-FR" altLang="fr-FR" sz="1400" dirty="0"/>
          </a:p>
          <a:p>
            <a:pPr>
              <a:spcBef>
                <a:spcPct val="50000"/>
              </a:spcBef>
            </a:pPr>
            <a:r>
              <a:rPr lang="fr-FR" altLang="fr-FR" sz="1400" dirty="0"/>
              <a:t>Fonctionnement in situ?</a:t>
            </a:r>
          </a:p>
          <a:p>
            <a:pPr>
              <a:spcBef>
                <a:spcPct val="50000"/>
              </a:spcBef>
            </a:pPr>
            <a:r>
              <a:rPr lang="fr-FR" altLang="fr-FR" sz="1400" dirty="0"/>
              <a:t>	- colmatage / saturation du filtre ?	</a:t>
            </a:r>
          </a:p>
          <a:p>
            <a:pPr>
              <a:spcBef>
                <a:spcPct val="50000"/>
              </a:spcBef>
            </a:pPr>
            <a:r>
              <a:rPr lang="fr-FR" altLang="fr-FR" sz="1400" dirty="0"/>
              <a:t>	- enjeux liés à la </a:t>
            </a:r>
            <a:r>
              <a:rPr lang="fr-FR" altLang="fr-FR" sz="1400" dirty="0" smtClean="0"/>
              <a:t>maintenance ?</a:t>
            </a:r>
            <a:endParaRPr lang="fr-FR" altLang="fr-FR" sz="1400" dirty="0"/>
          </a:p>
        </p:txBody>
      </p:sp>
      <p:sp>
        <p:nvSpPr>
          <p:cNvPr id="226317" name="Text Box 13"/>
          <p:cNvSpPr txBox="1">
            <a:spLocks noChangeArrowheads="1"/>
          </p:cNvSpPr>
          <p:nvPr/>
        </p:nvSpPr>
        <p:spPr bwMode="auto">
          <a:xfrm>
            <a:off x="3483758" y="3515164"/>
            <a:ext cx="4152900" cy="9684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indent="-228600">
              <a:lnSpc>
                <a:spcPct val="90000"/>
              </a:lnSpc>
              <a:spcBef>
                <a:spcPts val="1000"/>
              </a:spcBef>
            </a:pPr>
            <a:r>
              <a:rPr lang="fr-FR" altLang="fr-FR" b="1" dirty="0">
                <a:solidFill>
                  <a:srgbClr val="AF7A3F"/>
                </a:solidFill>
                <a:latin typeface="Book Antiqua" panose="02040602050305030304" pitchFamily="18" charset="0"/>
              </a:rPr>
              <a:t>→ </a:t>
            </a:r>
            <a:r>
              <a:rPr lang="fr-FR" altLang="fr-FR" b="1" dirty="0" smtClean="0">
                <a:solidFill>
                  <a:srgbClr val="AF7A3F"/>
                </a:solidFill>
                <a:latin typeface="Book Antiqua" panose="02040602050305030304" pitchFamily="18" charset="0"/>
              </a:rPr>
              <a:t>Bien </a:t>
            </a:r>
            <a:r>
              <a:rPr lang="fr-FR" altLang="fr-FR" b="1" dirty="0">
                <a:solidFill>
                  <a:srgbClr val="AF7A3F"/>
                </a:solidFill>
                <a:latin typeface="Book Antiqua" panose="02040602050305030304" pitchFamily="18" charset="0"/>
              </a:rPr>
              <a:t>évaluer les enjeux et les contraintes du </a:t>
            </a:r>
            <a:r>
              <a:rPr lang="fr-FR" altLang="fr-FR" b="1" dirty="0" smtClean="0">
                <a:solidFill>
                  <a:srgbClr val="AF7A3F"/>
                </a:solidFill>
                <a:latin typeface="Book Antiqua" panose="02040602050305030304" pitchFamily="18" charset="0"/>
              </a:rPr>
              <a:t>site</a:t>
            </a:r>
          </a:p>
          <a:p>
            <a:pPr indent="-228600">
              <a:lnSpc>
                <a:spcPct val="90000"/>
              </a:lnSpc>
              <a:spcBef>
                <a:spcPts val="1000"/>
              </a:spcBef>
            </a:pPr>
            <a:r>
              <a:rPr lang="fr-FR" altLang="fr-FR" b="1" dirty="0">
                <a:solidFill>
                  <a:srgbClr val="AF7A3F"/>
                </a:solidFill>
                <a:latin typeface="Book Antiqua" panose="02040602050305030304" pitchFamily="18" charset="0"/>
              </a:rPr>
              <a:t>→ </a:t>
            </a:r>
            <a:r>
              <a:rPr lang="fr-FR" altLang="fr-FR" b="1" dirty="0" smtClean="0">
                <a:solidFill>
                  <a:srgbClr val="AF7A3F"/>
                </a:solidFill>
                <a:latin typeface="Book Antiqua" panose="02040602050305030304" pitchFamily="18" charset="0"/>
              </a:rPr>
              <a:t>Assurer la maintenance</a:t>
            </a:r>
            <a:endParaRPr lang="fr-FR" altLang="fr-FR" b="1" dirty="0">
              <a:solidFill>
                <a:srgbClr val="AF7A3F"/>
              </a:solidFill>
              <a:latin typeface="Book Antiqua" panose="02040602050305030304" pitchFamily="18" charset="0"/>
            </a:endParaRPr>
          </a:p>
        </p:txBody>
      </p:sp>
      <p:sp>
        <p:nvSpPr>
          <p:cNvPr id="14" name="Espace réservé du contenu 1"/>
          <p:cNvSpPr txBox="1">
            <a:spLocks/>
          </p:cNvSpPr>
          <p:nvPr/>
        </p:nvSpPr>
        <p:spPr>
          <a:xfrm>
            <a:off x="215900" y="1364016"/>
            <a:ext cx="6867525" cy="6584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 baseline="0">
                <a:solidFill>
                  <a:srgbClr val="5899D4"/>
                </a:solidFill>
                <a:latin typeface="Book Antiqua" panose="020406020503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Ruissellements avec des contaminations fortes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687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5869354" y="287493"/>
            <a:ext cx="6103815" cy="75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lnSpc>
                <a:spcPct val="90000"/>
              </a:lnSpc>
            </a:pPr>
            <a:r>
              <a:rPr lang="fr-FR" altLang="fr-FR" sz="2400" dirty="0">
                <a:solidFill>
                  <a:srgbClr val="AF7A3F"/>
                </a:solidFill>
                <a:latin typeface="Book Antiqua" panose="02040602050305030304" pitchFamily="18" charset="0"/>
                <a:ea typeface="+mj-ea"/>
                <a:cs typeface="+mj-cs"/>
              </a:rPr>
              <a:t>L’accompagnement technique et financier de l’Agence de l’Eau Seine Normandie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43395" y="1334862"/>
            <a:ext cx="569168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Accompagnement technique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807" y="3205085"/>
            <a:ext cx="4543405" cy="2808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739" y="1755611"/>
            <a:ext cx="1355917" cy="19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110153" y="1821578"/>
            <a:ext cx="41421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/>
              <a:t>Fiche </a:t>
            </a:r>
            <a:r>
              <a:rPr lang="fr-FR" sz="1400" dirty="0"/>
              <a:t>2 </a:t>
            </a:r>
            <a:r>
              <a:rPr lang="fr-FR" sz="1400" dirty="0" smtClean="0"/>
              <a:t>: Evaluation </a:t>
            </a:r>
            <a:r>
              <a:rPr lang="fr-FR" sz="1400" dirty="0"/>
              <a:t>du potentiel polluant des surfaces</a:t>
            </a:r>
          </a:p>
          <a:p>
            <a:r>
              <a:rPr lang="fr-FR" sz="1400" dirty="0"/>
              <a:t>Fiche 3 </a:t>
            </a:r>
            <a:r>
              <a:rPr lang="fr-FR" sz="1400" dirty="0" smtClean="0"/>
              <a:t>: Niveau </a:t>
            </a:r>
            <a:r>
              <a:rPr lang="fr-FR" sz="1400" dirty="0"/>
              <a:t>et type de contamination des eaux de ruissellement</a:t>
            </a:r>
          </a:p>
          <a:p>
            <a:r>
              <a:rPr lang="fr-FR" sz="1400" dirty="0"/>
              <a:t>Fiche 4 </a:t>
            </a:r>
            <a:r>
              <a:rPr lang="fr-FR" sz="1400" dirty="0" smtClean="0"/>
              <a:t>: Maîtriser </a:t>
            </a:r>
            <a:r>
              <a:rPr lang="fr-FR" sz="1400" dirty="0"/>
              <a:t>les émissions polluantes</a:t>
            </a:r>
          </a:p>
          <a:p>
            <a:r>
              <a:rPr lang="fr-FR" sz="1400" dirty="0"/>
              <a:t>Fiche 5 : Maîtriser les volumes de ruissellement</a:t>
            </a:r>
          </a:p>
          <a:p>
            <a:r>
              <a:rPr lang="fr-FR" sz="1400" dirty="0"/>
              <a:t>Fiche 6 : </a:t>
            </a:r>
            <a:r>
              <a:rPr lang="fr-FR" sz="1400" dirty="0" smtClean="0"/>
              <a:t>L’infiltration</a:t>
            </a:r>
            <a:endParaRPr lang="fr-FR" sz="1400" dirty="0"/>
          </a:p>
        </p:txBody>
      </p:sp>
      <p:sp>
        <p:nvSpPr>
          <p:cNvPr id="9" name="Flèche vers le haut 8"/>
          <p:cNvSpPr/>
          <p:nvPr/>
        </p:nvSpPr>
        <p:spPr>
          <a:xfrm>
            <a:off x="3524739" y="3163588"/>
            <a:ext cx="390768" cy="27353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6281488" y="1602154"/>
            <a:ext cx="569168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Accompagnement financier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Pluies courantes gérées sur des surfaces non imperméabilisées à ciel ouvert ou réutilisées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Réduction des sources primaires de micropolluants</a:t>
            </a:r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2529" y="2896911"/>
            <a:ext cx="3876129" cy="3299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76739" y="6126469"/>
            <a:ext cx="5259753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1400" i="1" kern="0" cap="small" dirty="0"/>
              <a:t>à télécharger sur le site de l’AESN : http://www.eau-seine-normandie.fr</a:t>
            </a:r>
            <a:br>
              <a:rPr lang="fr-FR" sz="1400" i="1" kern="0" cap="small" dirty="0"/>
            </a:br>
            <a:r>
              <a:rPr lang="fr-FR" sz="1400" i="1" kern="0" cap="small" dirty="0"/>
              <a:t>Rubrique : Collectivité / Gestion des eaux pluviale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476739" y="5783371"/>
            <a:ext cx="267442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LEESU/CU/AESN ; 2013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64813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2400" dirty="0">
                <a:solidFill>
                  <a:srgbClr val="AF7A3F"/>
                </a:solidFill>
                <a:latin typeface="Book Antiqua" panose="02040602050305030304" pitchFamily="18" charset="0"/>
              </a:rPr>
              <a:t>Vers une gestion décentralisée du ruissellement?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3454399" y="1702409"/>
            <a:ext cx="7947025" cy="4114800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fr-FR" altLang="fr-FR" sz="2600" dirty="0">
                <a:solidFill>
                  <a:srgbClr val="5899D4"/>
                </a:solidFill>
                <a:latin typeface="Book Antiqua" panose="02040602050305030304" pitchFamily="18" charset="0"/>
                <a:ea typeface="+mj-ea"/>
                <a:cs typeface="+mj-cs"/>
              </a:rPr>
              <a:t>Pourquoi gérer les eaux de pluie au plus près de leur point de chute?</a:t>
            </a:r>
          </a:p>
          <a:p>
            <a:pPr>
              <a:lnSpc>
                <a:spcPct val="90000"/>
              </a:lnSpc>
            </a:pPr>
            <a:endParaRPr lang="fr-FR" altLang="fr-FR" dirty="0" smtClean="0"/>
          </a:p>
          <a:p>
            <a:pPr lvl="1">
              <a:lnSpc>
                <a:spcPct val="90000"/>
              </a:lnSpc>
            </a:pPr>
            <a:r>
              <a:rPr lang="fr-FR" altLang="fr-FR" dirty="0" smtClean="0"/>
              <a:t>Capacité limitée de transport et de traitement à l’aval</a:t>
            </a:r>
          </a:p>
          <a:p>
            <a:pPr lvl="1">
              <a:lnSpc>
                <a:spcPct val="90000"/>
              </a:lnSpc>
            </a:pPr>
            <a:r>
              <a:rPr lang="fr-FR" altLang="fr-FR" dirty="0" smtClean="0"/>
              <a:t>Le transport en réseau est une source de contamination:</a:t>
            </a:r>
          </a:p>
          <a:p>
            <a:pPr lvl="2">
              <a:lnSpc>
                <a:spcPct val="90000"/>
              </a:lnSpc>
            </a:pPr>
            <a:r>
              <a:rPr lang="fr-FR" altLang="fr-FR" dirty="0" smtClean="0"/>
              <a:t>Mauvais branchements</a:t>
            </a:r>
          </a:p>
          <a:p>
            <a:pPr lvl="2">
              <a:lnSpc>
                <a:spcPct val="90000"/>
              </a:lnSpc>
            </a:pPr>
            <a:r>
              <a:rPr lang="fr-FR" altLang="fr-FR" dirty="0" smtClean="0"/>
              <a:t>Remise en suspension de dépôts</a:t>
            </a:r>
          </a:p>
          <a:p>
            <a:pPr lvl="1">
              <a:lnSpc>
                <a:spcPct val="90000"/>
              </a:lnSpc>
            </a:pPr>
            <a:r>
              <a:rPr lang="fr-FR" altLang="fr-FR" dirty="0" smtClean="0"/>
              <a:t>Tous les ruissellements n’ont pas besoin d’un traitement poussé</a:t>
            </a:r>
          </a:p>
          <a:p>
            <a:pPr lvl="2">
              <a:lnSpc>
                <a:spcPct val="90000"/>
              </a:lnSpc>
            </a:pPr>
            <a:r>
              <a:rPr lang="fr-FR" altLang="fr-FR" b="1" dirty="0" smtClean="0"/>
              <a:t>Valoriser localement les eaux peu chargées</a:t>
            </a:r>
          </a:p>
          <a:p>
            <a:pPr lvl="2">
              <a:lnSpc>
                <a:spcPct val="90000"/>
              </a:lnSpc>
            </a:pPr>
            <a:r>
              <a:rPr lang="fr-FR" altLang="fr-FR" b="1" dirty="0" smtClean="0"/>
              <a:t>Traiter spécifiquement des volumes restreints d’eaux très contaminées</a:t>
            </a:r>
          </a:p>
          <a:p>
            <a:pPr lvl="1">
              <a:lnSpc>
                <a:spcPct val="90000"/>
              </a:lnSpc>
            </a:pPr>
            <a:endParaRPr lang="fr-FR" altLang="fr-FR" dirty="0" smtClean="0"/>
          </a:p>
          <a:p>
            <a:pPr lvl="1">
              <a:lnSpc>
                <a:spcPct val="90000"/>
              </a:lnSpc>
            </a:pPr>
            <a:r>
              <a:rPr lang="fr-FR" altLang="fr-FR" dirty="0" smtClean="0"/>
              <a:t>Gestion à la source  =  gestion diffuse, petits ouvrages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fr-FR" altLang="fr-FR" dirty="0" smtClean="0"/>
              <a:t>                               	   =  gestion différenciée suivant la surface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336057" y="2532186"/>
            <a:ext cx="10738343" cy="3080823"/>
            <a:chOff x="336057" y="2532186"/>
            <a:chExt cx="10738343" cy="2800767"/>
          </a:xfrm>
        </p:grpSpPr>
        <p:sp>
          <p:nvSpPr>
            <p:cNvPr id="2" name="ZoneTexte 1"/>
            <p:cNvSpPr txBox="1"/>
            <p:nvPr/>
          </p:nvSpPr>
          <p:spPr>
            <a:xfrm>
              <a:off x="336057" y="2532186"/>
              <a:ext cx="3219941" cy="280076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600" dirty="0" smtClean="0">
                  <a:solidFill>
                    <a:srgbClr val="0070C0"/>
                  </a:solidFill>
                </a:rPr>
                <a:t>Non imperméabilisation des sols ou </a:t>
              </a:r>
              <a:r>
                <a:rPr lang="fr-FR" sz="1600" dirty="0" err="1" smtClean="0">
                  <a:solidFill>
                    <a:srgbClr val="0070C0"/>
                  </a:solidFill>
                </a:rPr>
                <a:t>perméablisation</a:t>
              </a:r>
              <a:r>
                <a:rPr lang="fr-FR" sz="1600" dirty="0" smtClean="0">
                  <a:solidFill>
                    <a:srgbClr val="0070C0"/>
                  </a:solidFill>
                </a:rPr>
                <a:t> des sols ; </a:t>
              </a:r>
            </a:p>
            <a:p>
              <a:r>
                <a:rPr lang="fr-FR" sz="1600" dirty="0" smtClean="0">
                  <a:solidFill>
                    <a:srgbClr val="0070C0"/>
                  </a:solidFill>
                </a:rPr>
                <a:t>Gestion des ruissellements à ciel ouvert sur des espaces végétalisés </a:t>
              </a:r>
            </a:p>
            <a:p>
              <a:r>
                <a:rPr lang="fr-FR" sz="1600" dirty="0" smtClean="0">
                  <a:solidFill>
                    <a:srgbClr val="FF6600"/>
                  </a:solidFill>
                </a:rPr>
                <a:t>-&gt;</a:t>
              </a:r>
              <a:r>
                <a:rPr lang="fr-FR" sz="1600" b="1" dirty="0" smtClean="0">
                  <a:solidFill>
                    <a:srgbClr val="FF6600"/>
                  </a:solidFill>
                </a:rPr>
                <a:t> des bénéfices associés </a:t>
              </a:r>
              <a:r>
                <a:rPr lang="fr-FR" sz="1600" dirty="0" smtClean="0"/>
                <a:t>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600" dirty="0"/>
                <a:t>Qualité du cadre de vie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600" dirty="0"/>
                <a:t>Nature en ville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fr-FR" sz="1600" dirty="0"/>
                <a:t>trames vertes et bleues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fr-FR" sz="1600" dirty="0"/>
                <a:t>biodiversité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600" dirty="0" smtClean="0"/>
                <a:t>Adaptation au CC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600" dirty="0" smtClean="0"/>
                <a:t>Ilots </a:t>
              </a:r>
              <a:r>
                <a:rPr lang="fr-FR" sz="1600" dirty="0"/>
                <a:t>de </a:t>
              </a:r>
              <a:r>
                <a:rPr lang="fr-FR" sz="1600" dirty="0" smtClean="0"/>
                <a:t>fraicheur </a:t>
              </a:r>
              <a:endParaRPr lang="fr-FR" sz="1600" dirty="0"/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3899877" y="3941793"/>
              <a:ext cx="7174523" cy="242276"/>
            </a:xfrm>
            <a:prstGeom prst="roundRect">
              <a:avLst/>
            </a:prstGeom>
            <a:noFill/>
            <a:ln w="381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Flèche gauche 8"/>
            <p:cNvSpPr/>
            <p:nvPr/>
          </p:nvSpPr>
          <p:spPr>
            <a:xfrm>
              <a:off x="3344985" y="3804045"/>
              <a:ext cx="672123" cy="517770"/>
            </a:xfrm>
            <a:prstGeom prst="leftArrow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06480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1967" y="1606984"/>
            <a:ext cx="5271108" cy="450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388686" y="1406765"/>
            <a:ext cx="569168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Accompagnement financier </a:t>
            </a:r>
          </a:p>
          <a:p>
            <a:endParaRPr lang="fr-FR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Pluies courantes gérées sur des surfaces non imperméabilisées à ciel ouvert ou réutilisées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Réduction des sources primaires de micropolluants</a:t>
            </a:r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633046" y="3668922"/>
            <a:ext cx="488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Actions d’animation/formation/acquisition de matériel … pour réduire l’usage des pesticides</a:t>
            </a: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5869354" y="287493"/>
            <a:ext cx="6103815" cy="75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lnSpc>
                <a:spcPct val="90000"/>
              </a:lnSpc>
            </a:pPr>
            <a:r>
              <a:rPr lang="fr-FR" altLang="fr-FR" sz="2400" dirty="0">
                <a:solidFill>
                  <a:srgbClr val="AF7A3F"/>
                </a:solidFill>
                <a:latin typeface="Book Antiqua" panose="02040602050305030304" pitchFamily="18" charset="0"/>
                <a:ea typeface="+mj-ea"/>
                <a:cs typeface="+mj-cs"/>
              </a:rPr>
              <a:t>L’accompagnement technique et financier de l’Agence de l’Eau Seine Normandie</a:t>
            </a:r>
          </a:p>
        </p:txBody>
      </p:sp>
    </p:spTree>
    <p:extLst>
      <p:ext uri="{BB962C8B-B14F-4D97-AF65-F5344CB8AC3E}">
        <p14:creationId xmlns:p14="http://schemas.microsoft.com/office/powerpoint/2010/main" val="316924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08916" y="1136438"/>
            <a:ext cx="8390241" cy="4661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179388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081088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fr-FR" altLang="fr-FR" sz="1400" b="1" dirty="0" smtClean="0">
              <a:latin typeface="Verdana" pitchFamily="34" charset="0"/>
            </a:endParaRPr>
          </a:p>
          <a:p>
            <a:pPr>
              <a:spcBef>
                <a:spcPct val="20000"/>
              </a:spcBef>
            </a:pPr>
            <a:r>
              <a:rPr lang="fr-FR" altLang="fr-FR" sz="1700" dirty="0" smtClean="0">
                <a:solidFill>
                  <a:srgbClr val="5899D4"/>
                </a:solidFill>
                <a:latin typeface="Book Antiqua" panose="02040602050305030304" pitchFamily="18" charset="0"/>
              </a:rPr>
              <a:t>Pour </a:t>
            </a:r>
            <a:r>
              <a:rPr lang="fr-FR" altLang="fr-FR" sz="1700" dirty="0">
                <a:solidFill>
                  <a:srgbClr val="5899D4"/>
                </a:solidFill>
                <a:latin typeface="Book Antiqua" panose="02040602050305030304" pitchFamily="18" charset="0"/>
              </a:rPr>
              <a:t>tout nouvel aménagement ou construction :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fr-FR" altLang="fr-FR" sz="1700" b="1" dirty="0" smtClean="0">
                <a:solidFill>
                  <a:srgbClr val="5899D4"/>
                </a:solidFill>
                <a:latin typeface="Book Antiqua" panose="02040602050305030304" pitchFamily="18" charset="0"/>
              </a:rPr>
              <a:t>Non connexion </a:t>
            </a:r>
            <a:r>
              <a:rPr lang="fr-FR" altLang="fr-FR" sz="1700" dirty="0">
                <a:solidFill>
                  <a:srgbClr val="5899D4"/>
                </a:solidFill>
                <a:latin typeface="Book Antiqua" panose="02040602050305030304" pitchFamily="18" charset="0"/>
              </a:rPr>
              <a:t>des eaux pluviales</a:t>
            </a: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fr-FR" altLang="fr-FR" sz="1700" b="1" dirty="0" smtClean="0">
                <a:solidFill>
                  <a:srgbClr val="5899D4"/>
                </a:solidFill>
                <a:latin typeface="Book Antiqua" panose="02040602050305030304" pitchFamily="18" charset="0"/>
              </a:rPr>
              <a:t>Dérogation</a:t>
            </a:r>
            <a:r>
              <a:rPr lang="fr-FR" altLang="fr-FR" sz="1700" dirty="0" smtClean="0">
                <a:solidFill>
                  <a:srgbClr val="5899D4"/>
                </a:solidFill>
                <a:latin typeface="Book Antiqua" panose="02040602050305030304" pitchFamily="18" charset="0"/>
              </a:rPr>
              <a:t> : limitation </a:t>
            </a:r>
            <a:r>
              <a:rPr lang="fr-FR" altLang="fr-FR" sz="1700" dirty="0">
                <a:solidFill>
                  <a:srgbClr val="5899D4"/>
                </a:solidFill>
                <a:latin typeface="Book Antiqua" panose="02040602050305030304" pitchFamily="18" charset="0"/>
              </a:rPr>
              <a:t>des débits d’eaux pluviales dans le réseau d’assainissement :</a:t>
            </a:r>
          </a:p>
          <a:p>
            <a:pPr marL="357188" lvl="1" indent="-92075">
              <a:spcBef>
                <a:spcPct val="20000"/>
              </a:spcBef>
              <a:buFontTx/>
              <a:buChar char="•"/>
            </a:pPr>
            <a:r>
              <a:rPr lang="fr-FR" altLang="fr-FR" sz="1700" dirty="0">
                <a:solidFill>
                  <a:srgbClr val="5899D4"/>
                </a:solidFill>
                <a:latin typeface="Book Antiqua" panose="02040602050305030304" pitchFamily="18" charset="0"/>
              </a:rPr>
              <a:t> 2 L/s/ha pour un rejet dans le réseau unitaire</a:t>
            </a:r>
          </a:p>
          <a:p>
            <a:pPr marL="357188" lvl="1" indent="-92075">
              <a:spcBef>
                <a:spcPct val="20000"/>
              </a:spcBef>
              <a:buFontTx/>
              <a:buChar char="•"/>
            </a:pPr>
            <a:r>
              <a:rPr lang="fr-FR" altLang="fr-FR" sz="1700" dirty="0">
                <a:solidFill>
                  <a:srgbClr val="5899D4"/>
                </a:solidFill>
                <a:latin typeface="Book Antiqua" panose="02040602050305030304" pitchFamily="18" charset="0"/>
              </a:rPr>
              <a:t> 10 L/s/ha pour un rejet vers le milieu naturel (direct ou via un réseau pluvial)</a:t>
            </a:r>
          </a:p>
          <a:p>
            <a:pPr>
              <a:spcBef>
                <a:spcPct val="20000"/>
              </a:spcBef>
            </a:pPr>
            <a:endParaRPr lang="fr-FR" altLang="fr-FR" sz="1700" dirty="0">
              <a:solidFill>
                <a:srgbClr val="5899D4"/>
              </a:solidFill>
              <a:latin typeface="Book Antiqua" panose="02040602050305030304" pitchFamily="18" charset="0"/>
            </a:endParaRPr>
          </a:p>
          <a:p>
            <a:r>
              <a:rPr lang="fr-FR" altLang="fr-FR" sz="1700" dirty="0">
                <a:solidFill>
                  <a:srgbClr val="5899D4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Mise en place d’un suivi eaux pluviales</a:t>
            </a:r>
          </a:p>
          <a:p>
            <a:endParaRPr lang="fr-FR" altLang="fr-FR" sz="1700" dirty="0">
              <a:solidFill>
                <a:srgbClr val="5899D4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altLang="fr-FR" sz="1700" dirty="0">
                <a:solidFill>
                  <a:srgbClr val="5899D4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Accroître notre connaissance des ouvrages </a:t>
            </a:r>
            <a:r>
              <a:rPr lang="fr-FR" altLang="fr-FR" sz="1700" dirty="0" smtClean="0">
                <a:solidFill>
                  <a:srgbClr val="5899D4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créés et existants :</a:t>
            </a:r>
          </a:p>
          <a:p>
            <a:pPr lvl="3">
              <a:buFontTx/>
              <a:buChar char="•"/>
            </a:pPr>
            <a:r>
              <a:rPr lang="fr-FR" altLang="ja-JP" sz="1700" dirty="0" smtClean="0">
                <a:solidFill>
                  <a:srgbClr val="5899D4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Contrôle de conformité</a:t>
            </a:r>
            <a:endParaRPr lang="fr-FR" altLang="ja-JP" sz="1700" dirty="0">
              <a:solidFill>
                <a:srgbClr val="5899D4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3">
              <a:buFontTx/>
              <a:buChar char="•"/>
            </a:pPr>
            <a:r>
              <a:rPr lang="fr-FR" altLang="ja-JP" sz="1700" dirty="0" smtClean="0">
                <a:solidFill>
                  <a:srgbClr val="5899D4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altLang="ja-JP" sz="1700" dirty="0">
                <a:solidFill>
                  <a:srgbClr val="5899D4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Visite de terrain (250 visites par an)</a:t>
            </a:r>
          </a:p>
          <a:p>
            <a:pPr lvl="3">
              <a:buFontTx/>
              <a:buChar char="•"/>
            </a:pPr>
            <a:r>
              <a:rPr lang="fr-FR" altLang="ja-JP" sz="1700" dirty="0">
                <a:solidFill>
                  <a:srgbClr val="5899D4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Diagnostic des ouvrages</a:t>
            </a:r>
          </a:p>
          <a:p>
            <a:pPr lvl="3">
              <a:buFontTx/>
              <a:buChar char="•"/>
            </a:pPr>
            <a:r>
              <a:rPr lang="fr-FR" altLang="ja-JP" sz="1700" dirty="0">
                <a:solidFill>
                  <a:srgbClr val="5899D4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Base de données </a:t>
            </a:r>
            <a:r>
              <a:rPr lang="fr-FR" altLang="ja-JP" sz="1700" dirty="0" smtClean="0">
                <a:solidFill>
                  <a:srgbClr val="5899D4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(plus de 650 dossiers, inventaire </a:t>
            </a:r>
            <a:r>
              <a:rPr lang="fr-FR" altLang="ja-JP" sz="1700" dirty="0">
                <a:solidFill>
                  <a:srgbClr val="5899D4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et suivi)</a:t>
            </a:r>
          </a:p>
          <a:p>
            <a:endParaRPr lang="fr-FR" altLang="fr-FR" sz="1600" dirty="0">
              <a:solidFill>
                <a:srgbClr val="5899D4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9157" y="1500908"/>
            <a:ext cx="3027076" cy="429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5992837" y="397400"/>
            <a:ext cx="6199163" cy="75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lnSpc>
                <a:spcPct val="90000"/>
              </a:lnSpc>
            </a:pPr>
            <a:r>
              <a:rPr lang="fr-FR" altLang="fr-FR" sz="2400" dirty="0">
                <a:solidFill>
                  <a:srgbClr val="AF7A3F"/>
                </a:solidFill>
                <a:latin typeface="Book Antiqua" panose="02040602050305030304" pitchFamily="18" charset="0"/>
                <a:ea typeface="+mj-ea"/>
                <a:cs typeface="+mj-cs"/>
              </a:rPr>
              <a:t>La politique départementale en matière de gestion des eaux pluviales</a:t>
            </a:r>
          </a:p>
        </p:txBody>
      </p:sp>
    </p:spTree>
    <p:extLst>
      <p:ext uri="{BB962C8B-B14F-4D97-AF65-F5344CB8AC3E}">
        <p14:creationId xmlns:p14="http://schemas.microsoft.com/office/powerpoint/2010/main" val="57548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5750043" y="355920"/>
            <a:ext cx="6281319" cy="75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lnSpc>
                <a:spcPct val="90000"/>
              </a:lnSpc>
            </a:pPr>
            <a:r>
              <a:rPr lang="fr-FR" altLang="fr-FR" sz="2400" dirty="0">
                <a:solidFill>
                  <a:srgbClr val="AF7A3F"/>
                </a:solidFill>
                <a:latin typeface="Book Antiqua" panose="02040602050305030304" pitchFamily="18" charset="0"/>
                <a:ea typeface="+mj-ea"/>
                <a:cs typeface="+mj-cs"/>
              </a:rPr>
              <a:t>Les résultats : impact de la régulation des eaux pluviales à la parcelle  </a:t>
            </a:r>
          </a:p>
        </p:txBody>
      </p:sp>
      <p:pic>
        <p:nvPicPr>
          <p:cNvPr id="13" name="Picture 5" descr="EP_Bilan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78" t="4195" r="10879" b="4684"/>
          <a:stretch/>
        </p:blipFill>
        <p:spPr bwMode="auto">
          <a:xfrm>
            <a:off x="8449652" y="992674"/>
            <a:ext cx="3742348" cy="586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616966"/>
              </p:ext>
            </p:extLst>
          </p:nvPr>
        </p:nvGraphicFramePr>
        <p:xfrm>
          <a:off x="150640" y="1863896"/>
          <a:ext cx="8289024" cy="1036320"/>
        </p:xfrm>
        <a:graphic>
          <a:graphicData uri="http://schemas.openxmlformats.org/drawingml/2006/table">
            <a:tbl>
              <a:tblPr/>
              <a:tblGrid>
                <a:gridCol w="1658114"/>
                <a:gridCol w="1658114"/>
                <a:gridCol w="1656568"/>
                <a:gridCol w="1658114"/>
                <a:gridCol w="1658114"/>
              </a:tblGrid>
              <a:tr h="431800">
                <a:tc>
                  <a:txBody>
                    <a:bodyPr/>
                    <a:lstStyle>
                      <a:lvl1pPr marL="342900" indent="-3429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1pPr>
                      <a:lvl2pPr marL="742950" indent="-28575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2pPr>
                      <a:lvl3pPr marL="11430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3pPr>
                      <a:lvl4pPr marL="16002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4pPr>
                      <a:lvl5pPr marL="20574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cs typeface="Times New Roman" pitchFamily="18" charset="0"/>
                        </a:rPr>
                        <a:t>Surface active de référence(ha)</a:t>
                      </a: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1pPr>
                      <a:lvl2pPr marL="742950" indent="-28575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2pPr>
                      <a:lvl3pPr marL="11430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3pPr>
                      <a:lvl4pPr marL="16002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4pPr>
                      <a:lvl5pPr marL="20574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cs typeface="Times New Roman" pitchFamily="18" charset="0"/>
                        </a:rPr>
                        <a:t>Surface active régulée actuelle (ha)</a:t>
                      </a: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1pPr>
                      <a:lvl2pPr marL="742950" indent="-28575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2pPr>
                      <a:lvl3pPr marL="11430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3pPr>
                      <a:lvl4pPr marL="16002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4pPr>
                      <a:lvl5pPr marL="20574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cs typeface="Times New Roman" pitchFamily="18" charset="0"/>
                        </a:rPr>
                        <a:t>Taux de surface active régulée</a:t>
                      </a: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1pPr>
                      <a:lvl2pPr marL="742950" indent="-28575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2pPr>
                      <a:lvl3pPr marL="11430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3pPr>
                      <a:lvl4pPr marL="16002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4pPr>
                      <a:lvl5pPr marL="20574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cs typeface="Times New Roman" pitchFamily="18" charset="0"/>
                        </a:rPr>
                        <a:t>Surface active régulée future (ha)</a:t>
                      </a: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1pPr>
                      <a:lvl2pPr marL="742950" indent="-28575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2pPr>
                      <a:lvl3pPr marL="11430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3pPr>
                      <a:lvl4pPr marL="16002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4pPr>
                      <a:lvl5pPr marL="20574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cs typeface="Times New Roman" pitchFamily="18" charset="0"/>
                        </a:rPr>
                        <a:t>Taux futur de surface active régulée</a:t>
                      </a: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>
                      <a:lvl1pPr marL="342900" indent="-3429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1pPr>
                      <a:lvl2pPr marL="742950" indent="-28575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2pPr>
                      <a:lvl3pPr marL="11430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3pPr>
                      <a:lvl4pPr marL="16002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4pPr>
                      <a:lvl5pPr marL="20574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cs typeface="Times New Roman" pitchFamily="18" charset="0"/>
                        </a:rPr>
                        <a:t>4 000</a:t>
                      </a: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1pPr>
                      <a:lvl2pPr marL="742950" indent="-28575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2pPr>
                      <a:lvl3pPr marL="11430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3pPr>
                      <a:lvl4pPr marL="16002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4pPr>
                      <a:lvl5pPr marL="20574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cs typeface="Times New Roman" pitchFamily="18" charset="0"/>
                        </a:rPr>
                        <a:t>178</a:t>
                      </a: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1pPr>
                      <a:lvl2pPr marL="742950" indent="-28575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2pPr>
                      <a:lvl3pPr marL="11430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3pPr>
                      <a:lvl4pPr marL="16002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4pPr>
                      <a:lvl5pPr marL="20574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cs typeface="Times New Roman" pitchFamily="18" charset="0"/>
                        </a:rPr>
                        <a:t>4 %</a:t>
                      </a: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1pPr>
                      <a:lvl2pPr marL="742950" indent="-28575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2pPr>
                      <a:lvl3pPr marL="11430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3pPr>
                      <a:lvl4pPr marL="16002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4pPr>
                      <a:lvl5pPr marL="20574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cs typeface="Times New Roman" pitchFamily="18" charset="0"/>
                        </a:rPr>
                        <a:t>671</a:t>
                      </a: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1pPr>
                      <a:lvl2pPr marL="742950" indent="-28575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2pPr>
                      <a:lvl3pPr marL="11430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3pPr>
                      <a:lvl4pPr marL="16002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4pPr>
                      <a:lvl5pPr marL="20574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cs typeface="Times New Roman" pitchFamily="18" charset="0"/>
                        </a:rPr>
                        <a:t>17 %</a:t>
                      </a: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5" name="Group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2324916"/>
              </p:ext>
            </p:extLst>
          </p:nvPr>
        </p:nvGraphicFramePr>
        <p:xfrm>
          <a:off x="343930" y="4120206"/>
          <a:ext cx="7809470" cy="1127760"/>
        </p:xfrm>
        <a:graphic>
          <a:graphicData uri="http://schemas.openxmlformats.org/drawingml/2006/table">
            <a:tbl>
              <a:tblPr/>
              <a:tblGrid>
                <a:gridCol w="1273710"/>
                <a:gridCol w="1384361"/>
                <a:gridCol w="1386820"/>
                <a:gridCol w="1310595"/>
                <a:gridCol w="1458128"/>
                <a:gridCol w="995856"/>
              </a:tblGrid>
              <a:tr h="415626">
                <a:tc gridSpan="2">
                  <a:txBody>
                    <a:bodyPr/>
                    <a:lstStyle>
                      <a:lvl1pPr marL="342900" indent="-3429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1pPr>
                      <a:lvl2pPr marL="742950" indent="-28575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2pPr>
                      <a:lvl3pPr marL="11430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3pPr>
                      <a:lvl4pPr marL="16002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4pPr>
                      <a:lvl5pPr marL="20574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cs typeface="Times New Roman" pitchFamily="18" charset="0"/>
                        </a:rPr>
                        <a:t>Gain sur les rejets pluie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cs typeface="Times New Roman" pitchFamily="18" charset="0"/>
                        </a:rPr>
                        <a:t>1 mois </a:t>
                      </a: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342900" indent="-3429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1pPr>
                      <a:lvl2pPr marL="742950" indent="-28575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2pPr>
                      <a:lvl3pPr marL="11430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3pPr>
                      <a:lvl4pPr marL="16002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4pPr>
                      <a:lvl5pPr marL="20574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cs typeface="Times New Roman" pitchFamily="18" charset="0"/>
                        </a:rPr>
                        <a:t>Gain sur les rejets pluie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cs typeface="Times New Roman" pitchFamily="18" charset="0"/>
                        </a:rPr>
                        <a:t>6 mois </a:t>
                      </a: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342900" indent="-3429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1pPr>
                      <a:lvl2pPr marL="742950" indent="-28575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2pPr>
                      <a:lvl3pPr marL="11430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3pPr>
                      <a:lvl4pPr marL="16002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4pPr>
                      <a:lvl5pPr marL="20574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cs typeface="Times New Roman" pitchFamily="18" charset="0"/>
                        </a:rPr>
                        <a:t>Gain sur les rejets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cs typeface="Times New Roman" pitchFamily="18" charset="0"/>
                        </a:rPr>
                        <a:t>annuels </a:t>
                      </a:r>
                      <a:endParaRPr kumimoji="0" lang="fr-FR" alt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64395">
                <a:tc>
                  <a:txBody>
                    <a:bodyPr/>
                    <a:lstStyle>
                      <a:lvl1pPr marL="342900" indent="-3429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1pPr>
                      <a:lvl2pPr marL="742950" indent="-28575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2pPr>
                      <a:lvl3pPr marL="11430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3pPr>
                      <a:lvl4pPr marL="16002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4pPr>
                      <a:lvl5pPr marL="20574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cs typeface="Times New Roman" pitchFamily="18" charset="0"/>
                        </a:rPr>
                        <a:t>actuel</a:t>
                      </a:r>
                      <a:endParaRPr kumimoji="0" lang="fr-FR" alt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1pPr>
                      <a:lvl2pPr marL="742950" indent="-28575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2pPr>
                      <a:lvl3pPr marL="11430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3pPr>
                      <a:lvl4pPr marL="16002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4pPr>
                      <a:lvl5pPr marL="20574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cs typeface="Times New Roman" pitchFamily="18" charset="0"/>
                        </a:rPr>
                        <a:t>futur</a:t>
                      </a: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1pPr>
                      <a:lvl2pPr marL="742950" indent="-28575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2pPr>
                      <a:lvl3pPr marL="11430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3pPr>
                      <a:lvl4pPr marL="16002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4pPr>
                      <a:lvl5pPr marL="20574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cs typeface="Times New Roman" pitchFamily="18" charset="0"/>
                        </a:rPr>
                        <a:t>actuel</a:t>
                      </a: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1pPr>
                      <a:lvl2pPr marL="742950" indent="-28575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2pPr>
                      <a:lvl3pPr marL="11430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3pPr>
                      <a:lvl4pPr marL="16002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4pPr>
                      <a:lvl5pPr marL="20574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cs typeface="Times New Roman" pitchFamily="18" charset="0"/>
                        </a:rPr>
                        <a:t>futur</a:t>
                      </a: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1pPr>
                      <a:lvl2pPr marL="742950" indent="-28575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2pPr>
                      <a:lvl3pPr marL="11430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3pPr>
                      <a:lvl4pPr marL="16002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4pPr>
                      <a:lvl5pPr marL="20574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cs typeface="Times New Roman" pitchFamily="18" charset="0"/>
                        </a:rPr>
                        <a:t>actuel</a:t>
                      </a: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1pPr>
                      <a:lvl2pPr marL="742950" indent="-28575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2pPr>
                      <a:lvl3pPr marL="11430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3pPr>
                      <a:lvl4pPr marL="16002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4pPr>
                      <a:lvl5pPr marL="20574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cs typeface="Times New Roman" pitchFamily="18" charset="0"/>
                        </a:rPr>
                        <a:t>futur</a:t>
                      </a:r>
                      <a:endParaRPr kumimoji="0" lang="fr-FR" alt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147">
                <a:tc>
                  <a:txBody>
                    <a:bodyPr/>
                    <a:lstStyle>
                      <a:lvl1pPr marL="342900" indent="-3429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1pPr>
                      <a:lvl2pPr marL="742950" indent="-28575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2pPr>
                      <a:lvl3pPr marL="11430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3pPr>
                      <a:lvl4pPr marL="16002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4pPr>
                      <a:lvl5pPr marL="20574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cs typeface="Times New Roman" pitchFamily="18" charset="0"/>
                        </a:rPr>
                        <a:t>- 14 %</a:t>
                      </a:r>
                      <a:endParaRPr kumimoji="0" lang="fr-FR" alt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1pPr>
                      <a:lvl2pPr marL="742950" indent="-28575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2pPr>
                      <a:lvl3pPr marL="11430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3pPr>
                      <a:lvl4pPr marL="16002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4pPr>
                      <a:lvl5pPr marL="20574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cs typeface="Times New Roman" pitchFamily="18" charset="0"/>
                        </a:rPr>
                        <a:t>- 56 %</a:t>
                      </a:r>
                      <a:endParaRPr kumimoji="0" lang="fr-FR" alt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1pPr>
                      <a:lvl2pPr marL="742950" indent="-28575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2pPr>
                      <a:lvl3pPr marL="11430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3pPr>
                      <a:lvl4pPr marL="16002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4pPr>
                      <a:lvl5pPr marL="20574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cs typeface="Times New Roman" pitchFamily="18" charset="0"/>
                        </a:rPr>
                        <a:t>- 8 %</a:t>
                      </a: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1pPr>
                      <a:lvl2pPr marL="742950" indent="-28575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2pPr>
                      <a:lvl3pPr marL="11430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3pPr>
                      <a:lvl4pPr marL="16002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4pPr>
                      <a:lvl5pPr marL="20574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cs typeface="Times New Roman" pitchFamily="18" charset="0"/>
                        </a:rPr>
                        <a:t>- 23 %</a:t>
                      </a: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1pPr>
                      <a:lvl2pPr marL="742950" indent="-28575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2pPr>
                      <a:lvl3pPr marL="11430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3pPr>
                      <a:lvl4pPr marL="16002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4pPr>
                      <a:lvl5pPr marL="20574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cs typeface="Times New Roman" pitchFamily="18" charset="0"/>
                        </a:rPr>
                        <a:t>- 11 %</a:t>
                      </a: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1pPr>
                      <a:lvl2pPr marL="742950" indent="-28575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2pPr>
                      <a:lvl3pPr marL="11430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3pPr>
                      <a:lvl4pPr marL="16002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4pPr>
                      <a:lvl5pPr marL="2057400" indent="-228600" algn="l"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66CCFF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cs typeface="Times New Roman" pitchFamily="18" charset="0"/>
                        </a:rPr>
                        <a:t>- 33 %</a:t>
                      </a: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Text Box 53"/>
          <p:cNvSpPr txBox="1">
            <a:spLocks noChangeArrowheads="1"/>
          </p:cNvSpPr>
          <p:nvPr/>
        </p:nvSpPr>
        <p:spPr bwMode="auto">
          <a:xfrm>
            <a:off x="858338" y="3388810"/>
            <a:ext cx="62776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20000"/>
              </a:spcBef>
            </a:pPr>
            <a:r>
              <a:rPr lang="fr-FR" altLang="fr-FR" sz="2400" dirty="0">
                <a:solidFill>
                  <a:srgbClr val="5899D4"/>
                </a:solidFill>
                <a:latin typeface="Book Antiqua" panose="02040602050305030304" pitchFamily="18" charset="0"/>
              </a:rPr>
              <a:t>Gains induits sur les bilans de rejets en Seine</a:t>
            </a:r>
          </a:p>
        </p:txBody>
      </p:sp>
    </p:spTree>
    <p:extLst>
      <p:ext uri="{BB962C8B-B14F-4D97-AF65-F5344CB8AC3E}">
        <p14:creationId xmlns:p14="http://schemas.microsoft.com/office/powerpoint/2010/main" val="209226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5910680" y="328167"/>
            <a:ext cx="628131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fr-FR" altLang="fr-FR" sz="2400" dirty="0">
                <a:solidFill>
                  <a:srgbClr val="AF7A3F"/>
                </a:solidFill>
                <a:latin typeface="Book Antiqua" panose="02040602050305030304" pitchFamily="18" charset="0"/>
                <a:ea typeface="+mj-ea"/>
                <a:cs typeface="+mj-cs"/>
              </a:rPr>
              <a:t>Impact de la régulation des eaux pluviales à la parcelle </a:t>
            </a:r>
          </a:p>
        </p:txBody>
      </p:sp>
      <p:sp>
        <p:nvSpPr>
          <p:cNvPr id="17" name="AutoShape 73"/>
          <p:cNvSpPr>
            <a:spLocks noChangeAspect="1" noChangeArrowheads="1"/>
          </p:cNvSpPr>
          <p:nvPr/>
        </p:nvSpPr>
        <p:spPr bwMode="auto">
          <a:xfrm>
            <a:off x="3708400" y="-1238250"/>
            <a:ext cx="5294313" cy="797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  <p:sp>
        <p:nvSpPr>
          <p:cNvPr id="19" name="ZoneTexte 1"/>
          <p:cNvSpPr txBox="1">
            <a:spLocks noChangeArrowheads="1"/>
          </p:cNvSpPr>
          <p:nvPr/>
        </p:nvSpPr>
        <p:spPr bwMode="auto">
          <a:xfrm>
            <a:off x="3011660" y="3803564"/>
            <a:ext cx="73803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altLang="fr-FR" sz="2400" dirty="0">
                <a:solidFill>
                  <a:srgbClr val="5899D4"/>
                </a:solidFill>
                <a:latin typeface="Book Antiqua" panose="02040602050305030304" pitchFamily="18" charset="0"/>
                <a:ea typeface="+mj-ea"/>
                <a:cs typeface="+mj-cs"/>
              </a:rPr>
              <a:t>Effet d’une déconnexion des eaux pluviales</a:t>
            </a:r>
          </a:p>
        </p:txBody>
      </p:sp>
      <p:graphicFrame>
        <p:nvGraphicFramePr>
          <p:cNvPr id="20" name="Tableau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863694"/>
              </p:ext>
            </p:extLst>
          </p:nvPr>
        </p:nvGraphicFramePr>
        <p:xfrm>
          <a:off x="2489125" y="2134522"/>
          <a:ext cx="8335393" cy="14489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03598"/>
                <a:gridCol w="1026359"/>
                <a:gridCol w="1026359"/>
                <a:gridCol w="1026359"/>
                <a:gridCol w="1026359"/>
                <a:gridCol w="1026359"/>
              </a:tblGrid>
              <a:tr h="68466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Pourcentage de surface concerné par les techniques alternatives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0%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5%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10%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20%</a:t>
                      </a:r>
                      <a:endParaRPr lang="fr-FR" sz="1600" b="0" i="0" u="none" strike="noStrike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50%</a:t>
                      </a:r>
                      <a:endParaRPr lang="fr-FR" sz="1600" b="0" i="0" u="none" strike="noStrike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1398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Volume déversé (m</a:t>
                      </a:r>
                      <a:r>
                        <a:rPr lang="fr-FR" sz="1600" u="none" strike="noStrike" baseline="30000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3</a:t>
                      </a:r>
                      <a:r>
                        <a:rPr lang="fr-FR" sz="1600" u="none" strike="noStrike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)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  1 885 000   </a:t>
                      </a:r>
                      <a:endParaRPr lang="fr-FR" sz="1600" b="0" i="0" u="none" strike="noStrike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  1 789 500   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  1 729 000   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  1 275 500   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  1 233 500   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502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Diminution (%)</a:t>
                      </a:r>
                      <a:endParaRPr lang="fr-FR" sz="1600" b="0" i="0" u="none" strike="noStrike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-</a:t>
                      </a:r>
                      <a:endParaRPr lang="fr-FR" sz="1600" b="0" i="0" u="none" strike="noStrike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5</a:t>
                      </a:r>
                      <a:endParaRPr lang="fr-FR" sz="1600" b="0" i="0" u="none" strike="noStrike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8</a:t>
                      </a:r>
                      <a:endParaRPr lang="fr-FR" sz="1600" b="0" i="0" u="none" strike="noStrike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17</a:t>
                      </a:r>
                      <a:endParaRPr lang="fr-FR" sz="1600" b="0" i="0" u="none" strike="noStrike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35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21" name="ZoneTexte 1"/>
          <p:cNvSpPr txBox="1">
            <a:spLocks noChangeArrowheads="1"/>
          </p:cNvSpPr>
          <p:nvPr/>
        </p:nvSpPr>
        <p:spPr bwMode="auto">
          <a:xfrm>
            <a:off x="3110980" y="1463590"/>
            <a:ext cx="73803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altLang="fr-FR" sz="2400" dirty="0" smtClean="0">
                <a:solidFill>
                  <a:srgbClr val="5899D4"/>
                </a:solidFill>
                <a:latin typeface="Book Antiqua" panose="02040602050305030304" pitchFamily="18" charset="0"/>
                <a:ea typeface="+mj-ea"/>
                <a:cs typeface="+mj-cs"/>
              </a:rPr>
              <a:t>Effet </a:t>
            </a:r>
            <a:r>
              <a:rPr lang="fr-FR" altLang="fr-FR" sz="2400" dirty="0">
                <a:solidFill>
                  <a:srgbClr val="5899D4"/>
                </a:solidFill>
                <a:latin typeface="Book Antiqua" panose="02040602050305030304" pitchFamily="18" charset="0"/>
                <a:ea typeface="+mj-ea"/>
                <a:cs typeface="+mj-cs"/>
              </a:rPr>
              <a:t>d’une interception des premiers 8 </a:t>
            </a:r>
            <a:r>
              <a:rPr lang="fr-FR" altLang="fr-FR" sz="2400" dirty="0" smtClean="0">
                <a:solidFill>
                  <a:srgbClr val="5899D4"/>
                </a:solidFill>
                <a:latin typeface="Book Antiqua" panose="02040602050305030304" pitchFamily="18" charset="0"/>
                <a:ea typeface="+mj-ea"/>
                <a:cs typeface="+mj-cs"/>
              </a:rPr>
              <a:t>mm</a:t>
            </a:r>
            <a:endParaRPr lang="fr-FR" altLang="fr-FR" sz="2400" dirty="0">
              <a:solidFill>
                <a:srgbClr val="5899D4"/>
              </a:solidFill>
              <a:latin typeface="Book Antiqua" panose="02040602050305030304" pitchFamily="18" charset="0"/>
              <a:ea typeface="+mj-ea"/>
              <a:cs typeface="+mj-cs"/>
            </a:endParaRPr>
          </a:p>
        </p:txBody>
      </p:sp>
      <p:graphicFrame>
        <p:nvGraphicFramePr>
          <p:cNvPr id="22" name="Tableau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4850056"/>
              </p:ext>
            </p:extLst>
          </p:nvPr>
        </p:nvGraphicFramePr>
        <p:xfrm>
          <a:off x="2460296" y="4368230"/>
          <a:ext cx="8338449" cy="14380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04774"/>
                <a:gridCol w="1026735"/>
                <a:gridCol w="1026735"/>
                <a:gridCol w="1026735"/>
                <a:gridCol w="1026735"/>
                <a:gridCol w="1026735"/>
              </a:tblGrid>
              <a:tr h="87784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Pourcentage de surface concerné par les techniques alternatives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0%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5%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10%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20%</a:t>
                      </a:r>
                      <a:endParaRPr lang="fr-FR" sz="1600" b="0" i="0" u="none" strike="noStrike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50%</a:t>
                      </a:r>
                      <a:endParaRPr lang="fr-FR" sz="1600" b="0" i="0" u="none" strike="noStrike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8011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Volume déversé (m</a:t>
                      </a:r>
                      <a:r>
                        <a:rPr lang="fr-FR" sz="1600" u="none" strike="noStrike" baseline="3000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3</a:t>
                      </a:r>
                      <a:r>
                        <a:rPr lang="fr-FR" sz="1600" u="none" strike="noStrike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)</a:t>
                      </a:r>
                      <a:endParaRPr lang="fr-FR" sz="1600" b="0" i="0" u="none" strike="noStrike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  1 885 000   </a:t>
                      </a:r>
                      <a:endParaRPr lang="fr-FR" sz="1600" b="0" i="0" u="none" strike="noStrike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  1 692 500   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  1 509 000   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  1 170 000   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     439 000   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8011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Diminution (%)</a:t>
                      </a:r>
                      <a:endParaRPr lang="fr-FR" sz="1600" b="0" i="0" u="none" strike="noStrike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-</a:t>
                      </a:r>
                      <a:endParaRPr lang="fr-FR" sz="1600" b="0" i="0" u="none" strike="noStrike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10</a:t>
                      </a:r>
                      <a:endParaRPr lang="fr-FR" sz="1600" b="0" i="0" u="none" strike="noStrike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20</a:t>
                      </a:r>
                      <a:endParaRPr lang="fr-FR" sz="1600" b="0" i="0" u="none" strike="noStrike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38</a:t>
                      </a:r>
                      <a:endParaRPr lang="fr-FR" sz="1600" b="0" i="0" u="none" strike="noStrike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77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95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15"/>
          <p:cNvSpPr>
            <a:spLocks noChangeShapeType="1"/>
          </p:cNvSpPr>
          <p:nvPr/>
        </p:nvSpPr>
        <p:spPr bwMode="auto">
          <a:xfrm flipV="1">
            <a:off x="2411413" y="4797425"/>
            <a:ext cx="1152525" cy="503238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" name="Line 16"/>
          <p:cNvSpPr>
            <a:spLocks noChangeShapeType="1"/>
          </p:cNvSpPr>
          <p:nvPr/>
        </p:nvSpPr>
        <p:spPr bwMode="auto">
          <a:xfrm flipV="1">
            <a:off x="2411413" y="4797425"/>
            <a:ext cx="136842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" name="Line 17"/>
          <p:cNvSpPr>
            <a:spLocks noChangeShapeType="1"/>
          </p:cNvSpPr>
          <p:nvPr/>
        </p:nvSpPr>
        <p:spPr bwMode="auto">
          <a:xfrm flipH="1" flipV="1">
            <a:off x="3995738" y="4581525"/>
            <a:ext cx="2592387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" name="Line 18"/>
          <p:cNvSpPr>
            <a:spLocks noChangeShapeType="1"/>
          </p:cNvSpPr>
          <p:nvPr/>
        </p:nvSpPr>
        <p:spPr bwMode="auto">
          <a:xfrm flipH="1">
            <a:off x="4859338" y="2924175"/>
            <a:ext cx="1225550" cy="1657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5409407" y="98274"/>
            <a:ext cx="66976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1" lang="fr-FR" altLang="fr-FR" sz="2800" b="1" dirty="0">
                <a:solidFill>
                  <a:srgbClr val="5899D4"/>
                </a:solidFill>
                <a:latin typeface="Book Antiqua" panose="02040602050305030304" pitchFamily="18" charset="0"/>
              </a:rPr>
              <a:t>Quelques réalisations dans le 92</a:t>
            </a: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5708364" y="796409"/>
            <a:ext cx="60997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fr-FR" altLang="fr-FR" dirty="0">
                <a:solidFill>
                  <a:srgbClr val="5899D4"/>
                </a:solidFill>
                <a:latin typeface="Book Antiqua" panose="02040602050305030304" pitchFamily="18" charset="0"/>
              </a:rPr>
              <a:t>Parc d’activités des </a:t>
            </a:r>
            <a:r>
              <a:rPr lang="fr-FR" altLang="fr-FR" dirty="0" err="1">
                <a:solidFill>
                  <a:srgbClr val="5899D4"/>
                </a:solidFill>
                <a:latin typeface="Book Antiqua" panose="02040602050305030304" pitchFamily="18" charset="0"/>
              </a:rPr>
              <a:t>Chanteraines</a:t>
            </a:r>
            <a:r>
              <a:rPr lang="fr-FR" altLang="fr-FR" dirty="0">
                <a:solidFill>
                  <a:srgbClr val="5899D4"/>
                </a:solidFill>
                <a:latin typeface="Book Antiqua" panose="02040602050305030304" pitchFamily="18" charset="0"/>
              </a:rPr>
              <a:t> à Villeneuve-la-Garenne</a:t>
            </a:r>
          </a:p>
        </p:txBody>
      </p:sp>
      <p:grpSp>
        <p:nvGrpSpPr>
          <p:cNvPr id="18" name="Groupe 17"/>
          <p:cNvGrpSpPr/>
          <p:nvPr/>
        </p:nvGrpSpPr>
        <p:grpSpPr>
          <a:xfrm>
            <a:off x="2411413" y="1408670"/>
            <a:ext cx="9264650" cy="4819093"/>
            <a:chOff x="0" y="1628775"/>
            <a:chExt cx="8904288" cy="4605338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506" t="3842" r="6506" b="3220"/>
            <a:stretch>
              <a:fillRect/>
            </a:stretch>
          </p:blipFill>
          <p:spPr>
            <a:xfrm>
              <a:off x="2051050" y="1628775"/>
              <a:ext cx="4919663" cy="4605338"/>
            </a:xfrm>
            <a:prstGeom prst="rect">
              <a:avLst/>
            </a:prstGeom>
            <a:noFill/>
            <a:ln cap="flat" algn="ctr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6" name="Picture 6" descr="ZAC Chanteraines_19 nov 09 009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156325" y="1628775"/>
              <a:ext cx="2601913" cy="1951038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" name="Picture 9" descr="ZAC Chanteraines_19 nov 09 008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410075"/>
              <a:ext cx="2365375" cy="1774825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" name="Picture 12" descr="011 Vue de la Voirie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659563" y="4543425"/>
              <a:ext cx="2244725" cy="1684338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5" name="Picture 21" descr="IMG_7511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95475"/>
              <a:ext cx="2771775" cy="2079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Line 22"/>
          <p:cNvSpPr>
            <a:spLocks noChangeShapeType="1"/>
          </p:cNvSpPr>
          <p:nvPr/>
        </p:nvSpPr>
        <p:spPr bwMode="auto">
          <a:xfrm>
            <a:off x="5250462" y="3393416"/>
            <a:ext cx="792163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861" y="160293"/>
            <a:ext cx="5599402" cy="91418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9" name="Line 16"/>
          <p:cNvSpPr>
            <a:spLocks noChangeShapeType="1"/>
          </p:cNvSpPr>
          <p:nvPr/>
        </p:nvSpPr>
        <p:spPr bwMode="auto">
          <a:xfrm flipV="1">
            <a:off x="4607718" y="4692160"/>
            <a:ext cx="178072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" name="Line 17"/>
          <p:cNvSpPr>
            <a:spLocks noChangeShapeType="1"/>
          </p:cNvSpPr>
          <p:nvPr/>
        </p:nvSpPr>
        <p:spPr bwMode="auto">
          <a:xfrm flipH="1" flipV="1">
            <a:off x="6924659" y="4731071"/>
            <a:ext cx="2592387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1" name="Line 18"/>
          <p:cNvSpPr>
            <a:spLocks noChangeShapeType="1"/>
          </p:cNvSpPr>
          <p:nvPr/>
        </p:nvSpPr>
        <p:spPr bwMode="auto">
          <a:xfrm flipH="1">
            <a:off x="7414053" y="3076831"/>
            <a:ext cx="1489381" cy="138177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21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5"/>
          <p:cNvSpPr>
            <a:spLocks noChangeShapeType="1"/>
          </p:cNvSpPr>
          <p:nvPr/>
        </p:nvSpPr>
        <p:spPr bwMode="auto">
          <a:xfrm flipV="1">
            <a:off x="2411413" y="4797425"/>
            <a:ext cx="1152525" cy="503238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5409407" y="98274"/>
            <a:ext cx="66976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1" lang="fr-FR" altLang="fr-FR" sz="2800" b="1" dirty="0">
                <a:solidFill>
                  <a:srgbClr val="5899D4"/>
                </a:solidFill>
                <a:latin typeface="Book Antiqua" panose="02040602050305030304" pitchFamily="18" charset="0"/>
              </a:rPr>
              <a:t>Quelques réalisations dans le 92</a:t>
            </a: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5745263" y="641308"/>
            <a:ext cx="60757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fr-FR" altLang="ja-JP" dirty="0" smtClean="0">
                <a:solidFill>
                  <a:srgbClr val="5899D4"/>
                </a:solidFill>
                <a:latin typeface="Book Antiqua" panose="02040602050305030304" pitchFamily="18" charset="0"/>
              </a:rPr>
              <a:t>Asnières</a:t>
            </a:r>
            <a:r>
              <a:rPr lang="fr-FR" altLang="fr-FR" dirty="0" smtClean="0">
                <a:solidFill>
                  <a:srgbClr val="5899D4"/>
                </a:solidFill>
                <a:latin typeface="Book Antiqua" panose="02040602050305030304" pitchFamily="18" charset="0"/>
              </a:rPr>
              <a:t>-sur-Seine</a:t>
            </a:r>
            <a:r>
              <a:rPr lang="fr-FR" altLang="ja-JP" dirty="0" smtClean="0">
                <a:solidFill>
                  <a:srgbClr val="5899D4"/>
                </a:solidFill>
                <a:latin typeface="Book Antiqua" panose="02040602050305030304" pitchFamily="18" charset="0"/>
              </a:rPr>
              <a:t> </a:t>
            </a:r>
            <a:r>
              <a:rPr lang="fr-FR" altLang="ja-JP" dirty="0">
                <a:solidFill>
                  <a:srgbClr val="5899D4"/>
                </a:solidFill>
                <a:latin typeface="Book Antiqua" panose="02040602050305030304" pitchFamily="18" charset="0"/>
              </a:rPr>
              <a:t>: requalification de la rue sœur </a:t>
            </a:r>
            <a:r>
              <a:rPr lang="fr-FR" altLang="ja-JP" dirty="0" smtClean="0">
                <a:solidFill>
                  <a:srgbClr val="5899D4"/>
                </a:solidFill>
                <a:latin typeface="Book Antiqua" panose="02040602050305030304" pitchFamily="18" charset="0"/>
              </a:rPr>
              <a:t>Valérie</a:t>
            </a:r>
            <a:endParaRPr lang="fr-FR" altLang="fr-FR" dirty="0">
              <a:solidFill>
                <a:srgbClr val="5899D4"/>
              </a:solidFill>
              <a:latin typeface="Book Antiqua" panose="02040602050305030304" pitchFamily="18" charset="0"/>
            </a:endParaRP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284205" y="1484869"/>
            <a:ext cx="116524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altLang="fr-FR" sz="1600" dirty="0">
                <a:solidFill>
                  <a:srgbClr val="5899D4"/>
                </a:solidFill>
                <a:latin typeface="Book Antiqua" panose="02040602050305030304" pitchFamily="18" charset="0"/>
              </a:rPr>
              <a:t>La gestion des eaux pluviales est réalisée à ciel ouvert, par déconnexion des eaux du réseau et par stockage-infiltration. Les eaux pluviales sont stockées dans les massifs plantés,  dépolluées à travers une structure de filtre à sable planté puis infiltrées.</a:t>
            </a:r>
          </a:p>
        </p:txBody>
      </p:sp>
      <p:pic>
        <p:nvPicPr>
          <p:cNvPr id="27" name="Picture 2" descr="\\PAYSAGE-OUEST-1\Archives\ARCHIVES ATM 2011\ASNIERE - Soeurs Val\05 - Documents de travail - Cartothèque\ASN - AVP detail filtr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28372" y="2441234"/>
            <a:ext cx="5291225" cy="317182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35330" y="2286157"/>
            <a:ext cx="3652366" cy="39701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529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5"/>
          <p:cNvSpPr>
            <a:spLocks noChangeShapeType="1"/>
          </p:cNvSpPr>
          <p:nvPr/>
        </p:nvSpPr>
        <p:spPr bwMode="auto">
          <a:xfrm flipV="1">
            <a:off x="2411413" y="4797425"/>
            <a:ext cx="1152525" cy="503238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5409407" y="98274"/>
            <a:ext cx="66976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1" lang="fr-FR" altLang="fr-FR" sz="2800" b="1" dirty="0">
                <a:solidFill>
                  <a:srgbClr val="5899D4"/>
                </a:solidFill>
                <a:latin typeface="Book Antiqua" panose="02040602050305030304" pitchFamily="18" charset="0"/>
              </a:rPr>
              <a:t>Quelques réalisations dans le 92</a:t>
            </a: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5745263" y="641308"/>
            <a:ext cx="60757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fr-FR" altLang="ja-JP" dirty="0" smtClean="0">
                <a:solidFill>
                  <a:srgbClr val="5899D4"/>
                </a:solidFill>
                <a:latin typeface="Book Antiqua" panose="02040602050305030304" pitchFamily="18" charset="0"/>
              </a:rPr>
              <a:t>Asnières</a:t>
            </a:r>
            <a:r>
              <a:rPr lang="fr-FR" altLang="fr-FR" dirty="0" smtClean="0">
                <a:solidFill>
                  <a:srgbClr val="5899D4"/>
                </a:solidFill>
                <a:latin typeface="Book Antiqua" panose="02040602050305030304" pitchFamily="18" charset="0"/>
              </a:rPr>
              <a:t>-sur-Seine</a:t>
            </a:r>
            <a:r>
              <a:rPr lang="fr-FR" altLang="ja-JP" dirty="0" smtClean="0">
                <a:solidFill>
                  <a:srgbClr val="5899D4"/>
                </a:solidFill>
                <a:latin typeface="Book Antiqua" panose="02040602050305030304" pitchFamily="18" charset="0"/>
              </a:rPr>
              <a:t> </a:t>
            </a:r>
            <a:r>
              <a:rPr lang="fr-FR" altLang="ja-JP" dirty="0">
                <a:solidFill>
                  <a:srgbClr val="5899D4"/>
                </a:solidFill>
                <a:latin typeface="Book Antiqua" panose="02040602050305030304" pitchFamily="18" charset="0"/>
              </a:rPr>
              <a:t>: requalification de la rue sœur </a:t>
            </a:r>
            <a:r>
              <a:rPr lang="fr-FR" altLang="ja-JP" dirty="0" smtClean="0">
                <a:solidFill>
                  <a:srgbClr val="5899D4"/>
                </a:solidFill>
                <a:latin typeface="Book Antiqua" panose="02040602050305030304" pitchFamily="18" charset="0"/>
              </a:rPr>
              <a:t>Valérie</a:t>
            </a:r>
            <a:endParaRPr lang="fr-FR" altLang="fr-FR" dirty="0">
              <a:solidFill>
                <a:srgbClr val="5899D4"/>
              </a:solidFill>
              <a:latin typeface="Book Antiqua" panose="02040602050305030304" pitchFamily="18" charset="0"/>
            </a:endParaRPr>
          </a:p>
        </p:txBody>
      </p:sp>
      <p:pic>
        <p:nvPicPr>
          <p:cNvPr id="17" name="Image 13" descr="IMG_1929.JPG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59075" y="3894095"/>
            <a:ext cx="3336925" cy="2362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Image 8" descr="IMG_1923.JPG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74950" y="1332214"/>
            <a:ext cx="3321050" cy="2454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899056" y="3087559"/>
            <a:ext cx="9701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20000"/>
              </a:spcBef>
            </a:pPr>
            <a:r>
              <a:rPr lang="fr-FR" altLang="fr-FR" sz="2000" dirty="0">
                <a:solidFill>
                  <a:srgbClr val="5899D4"/>
                </a:solidFill>
                <a:latin typeface="Book Antiqua" panose="02040602050305030304" pitchFamily="18" charset="0"/>
              </a:rPr>
              <a:t>Avant</a:t>
            </a:r>
            <a:r>
              <a:rPr lang="fr-FR" altLang="fr-FR" dirty="0">
                <a:solidFill>
                  <a:schemeClr val="bg1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6499653" y="3097599"/>
            <a:ext cx="100907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20000"/>
              </a:spcBef>
            </a:pPr>
            <a:r>
              <a:rPr lang="fr-FR" altLang="fr-FR" sz="2000" dirty="0">
                <a:solidFill>
                  <a:srgbClr val="5899D4"/>
                </a:solidFill>
                <a:latin typeface="Book Antiqua" panose="02040602050305030304" pitchFamily="18" charset="0"/>
              </a:rPr>
              <a:t>Après</a:t>
            </a:r>
            <a:r>
              <a:rPr lang="fr-FR" altLang="fr-FR" dirty="0">
                <a:solidFill>
                  <a:srgbClr val="5899D4"/>
                </a:solidFill>
                <a:latin typeface="Book Antiqua" panose="02040602050305030304" pitchFamily="18" charset="0"/>
              </a:rPr>
              <a:t> </a:t>
            </a:r>
          </a:p>
        </p:txBody>
      </p:sp>
      <p:pic>
        <p:nvPicPr>
          <p:cNvPr id="2050" name="Picture 2" descr="rue soeur valérie Asnières (comp) 01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4184" y="4259089"/>
            <a:ext cx="3986781" cy="243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Y:\DE\3_ETUDES_CONTROLE_DELEGATION\2_Unité Etudes\6_SDA\Parcours techniques alternatives\édition 2015\Fiches Inf'eau\photos\rue soeur valerie 20150806\rue soeur valérie Asnières 009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4184" y="1328003"/>
            <a:ext cx="3823095" cy="285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10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6"/>
          <p:cNvPicPr>
            <a:picLocks noGrp="1" noChangeAspect="1" noChangeArrowheads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0" t="1773"/>
          <a:stretch>
            <a:fillRect/>
          </a:stretch>
        </p:blipFill>
        <p:spPr>
          <a:xfrm>
            <a:off x="3989892" y="984207"/>
            <a:ext cx="8117177" cy="5070604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5409407" y="98274"/>
            <a:ext cx="66976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1" lang="fr-FR" altLang="fr-FR" sz="2800" b="1" dirty="0">
                <a:solidFill>
                  <a:srgbClr val="5899D4"/>
                </a:solidFill>
                <a:latin typeface="Book Antiqua" panose="02040602050305030304" pitchFamily="18" charset="0"/>
              </a:rPr>
              <a:t>Quelques réalisations dans le 92</a:t>
            </a:r>
          </a:p>
        </p:txBody>
      </p:sp>
      <p:sp>
        <p:nvSpPr>
          <p:cNvPr id="10" name="Text Box 89"/>
          <p:cNvSpPr txBox="1">
            <a:spLocks noChangeArrowheads="1"/>
          </p:cNvSpPr>
          <p:nvPr/>
        </p:nvSpPr>
        <p:spPr bwMode="auto">
          <a:xfrm>
            <a:off x="247467" y="1550660"/>
            <a:ext cx="362019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fr-FR" altLang="fr-FR" sz="2400" dirty="0">
                <a:solidFill>
                  <a:srgbClr val="5899D4"/>
                </a:solidFill>
                <a:latin typeface="Book Antiqua" panose="02040602050305030304" pitchFamily="18" charset="0"/>
              </a:rPr>
              <a:t>ZAC des bords de Seine à Asnières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7574" y="2791245"/>
            <a:ext cx="4880919" cy="213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08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68881" y="1926337"/>
            <a:ext cx="9144000" cy="3288624"/>
          </a:xfrm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rgbClr val="5899D4"/>
                </a:solidFill>
                <a:latin typeface="Book Antiqua" panose="02040602050305030304" pitchFamily="18" charset="0"/>
              </a:rPr>
              <a:t>Merci de votre attention !</a:t>
            </a:r>
            <a:r>
              <a:rPr lang="fr-FR" sz="2000" dirty="0" smtClean="0">
                <a:solidFill>
                  <a:srgbClr val="5899D4"/>
                </a:solidFill>
                <a:latin typeface="Book Antiqua" panose="02040602050305030304" pitchFamily="18" charset="0"/>
              </a:rPr>
              <a:t/>
            </a:r>
            <a:br>
              <a:rPr lang="fr-FR" sz="2000" dirty="0" smtClean="0">
                <a:solidFill>
                  <a:srgbClr val="5899D4"/>
                </a:solidFill>
                <a:latin typeface="Book Antiqua" panose="02040602050305030304" pitchFamily="18" charset="0"/>
              </a:rPr>
            </a:br>
            <a:r>
              <a:rPr lang="fr-FR" sz="4000" dirty="0" smtClean="0">
                <a:latin typeface="Book Antiqua" panose="02040602050305030304" pitchFamily="18" charset="0"/>
              </a:rPr>
              <a:t/>
            </a:r>
            <a:br>
              <a:rPr lang="fr-FR" sz="4000" dirty="0" smtClean="0">
                <a:latin typeface="Book Antiqua" panose="02040602050305030304" pitchFamily="18" charset="0"/>
              </a:rPr>
            </a:br>
            <a:r>
              <a:rPr lang="fr-FR" sz="1800" dirty="0" smtClean="0">
                <a:latin typeface="Book Antiqua" panose="02040602050305030304" pitchFamily="18" charset="0"/>
              </a:rPr>
              <a:t/>
            </a:r>
            <a:br>
              <a:rPr lang="fr-FR" sz="1800" dirty="0" smtClean="0">
                <a:latin typeface="Book Antiqua" panose="02040602050305030304" pitchFamily="18" charset="0"/>
              </a:rPr>
            </a:br>
            <a:endParaRPr lang="fr-FR" sz="2000" dirty="0">
              <a:solidFill>
                <a:srgbClr val="5899D4"/>
              </a:solidFill>
              <a:latin typeface="Book Antiqua" panose="02040602050305030304" pitchFamily="18" charset="0"/>
              <a:ea typeface="+mn-ea"/>
              <a:cs typeface="+mn-cs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79" y="313737"/>
            <a:ext cx="5599402" cy="91418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10263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2400" dirty="0">
                <a:solidFill>
                  <a:srgbClr val="AF7A3F"/>
                </a:solidFill>
                <a:latin typeface="Book Antiqua" panose="02040602050305030304" pitchFamily="18" charset="0"/>
              </a:rPr>
              <a:t>Des stratégies pour limiter l’impact des rejets urbains de temps de pluie</a:t>
            </a:r>
          </a:p>
        </p:txBody>
      </p:sp>
      <p:sp>
        <p:nvSpPr>
          <p:cNvPr id="14339" name="Espace réservé du contenu 3"/>
          <p:cNvSpPr>
            <a:spLocks noGrp="1"/>
          </p:cNvSpPr>
          <p:nvPr>
            <p:ph idx="1"/>
          </p:nvPr>
        </p:nvSpPr>
        <p:spPr>
          <a:xfrm>
            <a:off x="2305006" y="1985108"/>
            <a:ext cx="7947025" cy="3815708"/>
          </a:xfrm>
        </p:spPr>
        <p:txBody>
          <a:bodyPr/>
          <a:lstStyle/>
          <a:p>
            <a:r>
              <a:rPr lang="fr-FR" altLang="fr-FR" sz="2400" dirty="0">
                <a:solidFill>
                  <a:srgbClr val="5899D4"/>
                </a:solidFill>
                <a:latin typeface="Book Antiqua" panose="02040602050305030304" pitchFamily="18" charset="0"/>
                <a:ea typeface="+mj-ea"/>
                <a:cs typeface="+mj-cs"/>
              </a:rPr>
              <a:t>Limiter les émissions </a:t>
            </a:r>
            <a:r>
              <a:rPr lang="fr-FR" altLang="fr-FR" sz="2400" dirty="0" smtClean="0">
                <a:solidFill>
                  <a:srgbClr val="5899D4"/>
                </a:solidFill>
                <a:latin typeface="Book Antiqua" panose="02040602050305030304" pitchFamily="18" charset="0"/>
                <a:ea typeface="+mj-ea"/>
                <a:cs typeface="+mj-cs"/>
              </a:rPr>
              <a:t>polluantes</a:t>
            </a:r>
          </a:p>
          <a:p>
            <a:pPr lvl="1"/>
            <a:r>
              <a:rPr lang="fr-FR" altLang="fr-FR" dirty="0" smtClean="0"/>
              <a:t>pratiques d’entretien, choix des matériaux, circulation…</a:t>
            </a:r>
          </a:p>
          <a:p>
            <a:r>
              <a:rPr lang="fr-FR" altLang="fr-FR" sz="2400" dirty="0">
                <a:solidFill>
                  <a:srgbClr val="5899D4"/>
                </a:solidFill>
                <a:latin typeface="Book Antiqua" panose="02040602050305030304" pitchFamily="18" charset="0"/>
                <a:ea typeface="+mj-ea"/>
                <a:cs typeface="+mj-cs"/>
              </a:rPr>
              <a:t>Limiter le transfert des polluants par les eaux pluviales</a:t>
            </a:r>
          </a:p>
          <a:p>
            <a:pPr lvl="1"/>
            <a:r>
              <a:rPr lang="fr-FR" altLang="fr-FR" dirty="0" smtClean="0"/>
              <a:t>Limiter le ruissellement superficiel</a:t>
            </a:r>
          </a:p>
          <a:p>
            <a:pPr lvl="1"/>
            <a:r>
              <a:rPr lang="fr-FR" altLang="fr-FR" dirty="0" smtClean="0"/>
              <a:t>Favoriser l’ infiltration / évapotranspiration</a:t>
            </a:r>
          </a:p>
          <a:p>
            <a:r>
              <a:rPr lang="fr-FR" altLang="fr-FR" sz="2400" dirty="0">
                <a:solidFill>
                  <a:srgbClr val="5899D4"/>
                </a:solidFill>
                <a:latin typeface="Book Antiqua" panose="02040602050305030304" pitchFamily="18" charset="0"/>
                <a:ea typeface="+mj-ea"/>
                <a:cs typeface="+mj-cs"/>
              </a:rPr>
              <a:t>Favoriser le piégeage et la dégradation des polluants</a:t>
            </a:r>
          </a:p>
        </p:txBody>
      </p:sp>
    </p:spTree>
    <p:extLst>
      <p:ext uri="{BB962C8B-B14F-4D97-AF65-F5344CB8AC3E}">
        <p14:creationId xmlns:p14="http://schemas.microsoft.com/office/powerpoint/2010/main" val="147736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4033838" y="5441950"/>
            <a:ext cx="3186112" cy="59055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fr-FR" altLang="fr-FR"/>
          </a:p>
        </p:txBody>
      </p:sp>
      <p:sp>
        <p:nvSpPr>
          <p:cNvPr id="55300" name="Oval 10"/>
          <p:cNvSpPr>
            <a:spLocks noChangeAspect="1" noChangeArrowheads="1"/>
          </p:cNvSpPr>
          <p:nvPr/>
        </p:nvSpPr>
        <p:spPr bwMode="auto">
          <a:xfrm>
            <a:off x="2311401" y="1241426"/>
            <a:ext cx="7326313" cy="727075"/>
          </a:xfrm>
          <a:prstGeom prst="rect">
            <a:avLst/>
          </a:prstGeom>
          <a:solidFill>
            <a:schemeClr val="folHlink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>
                <a:latin typeface="Arial" panose="020B0604020202020204" pitchFamily="34" charset="0"/>
                <a:ea typeface="MS PGothic" panose="020B0600070205080204" pitchFamily="34" charset="-128"/>
              </a:rPr>
              <a:t>		ATMOSPHERE</a:t>
            </a:r>
          </a:p>
        </p:txBody>
      </p:sp>
      <p:sp>
        <p:nvSpPr>
          <p:cNvPr id="55301" name="AutoShape 5"/>
          <p:cNvSpPr>
            <a:spLocks noChangeAspect="1" noChangeArrowheads="1"/>
          </p:cNvSpPr>
          <p:nvPr/>
        </p:nvSpPr>
        <p:spPr bwMode="auto">
          <a:xfrm rot="-5400000">
            <a:off x="8578851" y="1822451"/>
            <a:ext cx="835025" cy="384175"/>
          </a:xfrm>
          <a:prstGeom prst="rightArrow">
            <a:avLst>
              <a:gd name="adj1" fmla="val 50000"/>
              <a:gd name="adj2" fmla="val 54339"/>
            </a:avLst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fr-FR" altLang="fr-FR"/>
          </a:p>
        </p:txBody>
      </p:sp>
      <p:pic>
        <p:nvPicPr>
          <p:cNvPr id="55302" name="Picture 28" descr="ville-modu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4963" y="1771650"/>
            <a:ext cx="3117850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38" descr="j029382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761163" y="1031876"/>
            <a:ext cx="1071562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7" descr="MC900437099[1]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6814" y="3841751"/>
            <a:ext cx="1614487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5" name="Text Box 12"/>
          <p:cNvSpPr txBox="1">
            <a:spLocks noChangeAspect="1" noChangeArrowheads="1"/>
          </p:cNvSpPr>
          <p:nvPr/>
        </p:nvSpPr>
        <p:spPr bwMode="auto">
          <a:xfrm>
            <a:off x="2444750" y="4891089"/>
            <a:ext cx="16065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1200" b="1">
                <a:latin typeface="Arial" panose="020B0604020202020204" pitchFamily="34" charset="0"/>
                <a:ea typeface="MS PGothic" panose="020B0600070205080204" pitchFamily="34" charset="-128"/>
              </a:rPr>
              <a:t>Transports</a:t>
            </a:r>
          </a:p>
        </p:txBody>
      </p:sp>
      <p:pic>
        <p:nvPicPr>
          <p:cNvPr id="55306" name="Picture 6" descr="MC900303571[1]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1588" y="2940051"/>
            <a:ext cx="1509712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7" name="Text Box 13"/>
          <p:cNvSpPr txBox="1">
            <a:spLocks noChangeAspect="1" noChangeArrowheads="1"/>
          </p:cNvSpPr>
          <p:nvPr/>
        </p:nvSpPr>
        <p:spPr bwMode="auto">
          <a:xfrm>
            <a:off x="2436814" y="4040189"/>
            <a:ext cx="16144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1200" b="1">
                <a:latin typeface="Arial" panose="020B0604020202020204" pitchFamily="34" charset="0"/>
                <a:ea typeface="MS PGothic" panose="020B0600070205080204" pitchFamily="34" charset="-128"/>
              </a:rPr>
              <a:t>Industries</a:t>
            </a:r>
          </a:p>
        </p:txBody>
      </p:sp>
      <p:sp>
        <p:nvSpPr>
          <p:cNvPr id="55308" name="AutoShape 14"/>
          <p:cNvSpPr>
            <a:spLocks noChangeAspect="1" noChangeArrowheads="1"/>
          </p:cNvSpPr>
          <p:nvPr/>
        </p:nvSpPr>
        <p:spPr bwMode="auto">
          <a:xfrm>
            <a:off x="5302251" y="6169026"/>
            <a:ext cx="3711575" cy="688975"/>
          </a:xfrm>
          <a:prstGeom prst="wave">
            <a:avLst>
              <a:gd name="adj1" fmla="val 10782"/>
              <a:gd name="adj2" fmla="val -2093"/>
            </a:avLst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chemeClr val="tx2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fr-FR" altLang="fr-FR" sz="18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Milieux récepteurs</a:t>
            </a:r>
          </a:p>
        </p:txBody>
      </p:sp>
      <p:pic>
        <p:nvPicPr>
          <p:cNvPr id="55309" name="Picture 5" descr="MC900441738[1]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1538" y="2887664"/>
            <a:ext cx="1606550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10" name="Text Box 11"/>
          <p:cNvSpPr txBox="1">
            <a:spLocks noChangeAspect="1" noChangeArrowheads="1"/>
          </p:cNvSpPr>
          <p:nvPr/>
        </p:nvSpPr>
        <p:spPr bwMode="auto">
          <a:xfrm>
            <a:off x="7262813" y="2887663"/>
            <a:ext cx="7096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1400" b="1">
                <a:latin typeface="Arial" panose="020B0604020202020204" pitchFamily="34" charset="0"/>
                <a:ea typeface="MS PGothic" panose="020B0600070205080204" pitchFamily="34" charset="-128"/>
              </a:rPr>
              <a:t>Bâti</a:t>
            </a:r>
          </a:p>
        </p:txBody>
      </p:sp>
      <p:pic>
        <p:nvPicPr>
          <p:cNvPr id="55311" name="Picture 43" descr="MC900411880[1]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7589" y="2816225"/>
            <a:ext cx="985837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12" name="Text Box 11"/>
          <p:cNvSpPr txBox="1">
            <a:spLocks noChangeAspect="1" noChangeArrowheads="1"/>
          </p:cNvSpPr>
          <p:nvPr/>
        </p:nvSpPr>
        <p:spPr bwMode="auto">
          <a:xfrm>
            <a:off x="8804275" y="4094163"/>
            <a:ext cx="985838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1200" b="1">
                <a:latin typeface="Arial" panose="020B0604020202020204" pitchFamily="34" charset="0"/>
                <a:ea typeface="MS PGothic" panose="020B0600070205080204" pitchFamily="34" charset="-128"/>
              </a:rPr>
              <a:t>Espaces verts</a:t>
            </a:r>
          </a:p>
        </p:txBody>
      </p:sp>
      <p:pic>
        <p:nvPicPr>
          <p:cNvPr id="55313" name="Picture 55" descr="MP900401478[1]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7675" y="4516438"/>
            <a:ext cx="16573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14" name="Text Box 11"/>
          <p:cNvSpPr txBox="1">
            <a:spLocks noChangeAspect="1" noChangeArrowheads="1"/>
          </p:cNvSpPr>
          <p:nvPr/>
        </p:nvSpPr>
        <p:spPr bwMode="auto">
          <a:xfrm>
            <a:off x="7165975" y="4619626"/>
            <a:ext cx="9969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1200" b="1">
                <a:latin typeface="Arial" panose="020B0604020202020204" pitchFamily="34" charset="0"/>
                <a:ea typeface="MS PGothic" panose="020B0600070205080204" pitchFamily="34" charset="-128"/>
              </a:rPr>
              <a:t>Voiries</a:t>
            </a:r>
          </a:p>
        </p:txBody>
      </p:sp>
      <p:sp>
        <p:nvSpPr>
          <p:cNvPr id="55315" name="Text Box 58"/>
          <p:cNvSpPr txBox="1">
            <a:spLocks noChangeAspect="1" noChangeArrowheads="1"/>
          </p:cNvSpPr>
          <p:nvPr/>
        </p:nvSpPr>
        <p:spPr bwMode="auto">
          <a:xfrm>
            <a:off x="6584950" y="1968500"/>
            <a:ext cx="3030538" cy="3048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1400">
                <a:solidFill>
                  <a:srgbClr val="FF99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Émissions des matériaux </a:t>
            </a:r>
          </a:p>
        </p:txBody>
      </p:sp>
      <p:sp>
        <p:nvSpPr>
          <p:cNvPr id="6203" name="Text Box 59"/>
          <p:cNvSpPr txBox="1">
            <a:spLocks noChangeAspect="1" noChangeArrowheads="1"/>
          </p:cNvSpPr>
          <p:nvPr/>
        </p:nvSpPr>
        <p:spPr bwMode="auto">
          <a:xfrm>
            <a:off x="6761164" y="2432050"/>
            <a:ext cx="2854325" cy="3048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fr-FR" altLang="fr-FR" sz="140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rPr>
              <a:t>Pratiques d’entretien</a:t>
            </a:r>
          </a:p>
        </p:txBody>
      </p:sp>
      <p:sp>
        <p:nvSpPr>
          <p:cNvPr id="55317" name="Text Box 58"/>
          <p:cNvSpPr txBox="1">
            <a:spLocks noChangeArrowheads="1"/>
          </p:cNvSpPr>
          <p:nvPr/>
        </p:nvSpPr>
        <p:spPr bwMode="auto">
          <a:xfrm>
            <a:off x="4144963" y="4554538"/>
            <a:ext cx="3117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1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Ruissellements</a:t>
            </a:r>
          </a:p>
        </p:txBody>
      </p:sp>
      <p:sp>
        <p:nvSpPr>
          <p:cNvPr id="55318" name="Text Box 12"/>
          <p:cNvSpPr txBox="1">
            <a:spLocks noChangeAspect="1" noChangeArrowheads="1"/>
          </p:cNvSpPr>
          <p:nvPr/>
        </p:nvSpPr>
        <p:spPr bwMode="auto">
          <a:xfrm>
            <a:off x="2719389" y="2559050"/>
            <a:ext cx="13096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fr-FR" altLang="fr-FR" sz="1200" b="1">
                <a:latin typeface="Arial" panose="020B0604020202020204" pitchFamily="34" charset="0"/>
                <a:ea typeface="MS PGothic" panose="020B0600070205080204" pitchFamily="34" charset="-128"/>
              </a:rPr>
              <a:t>Chauffage</a:t>
            </a:r>
          </a:p>
        </p:txBody>
      </p:sp>
      <p:sp>
        <p:nvSpPr>
          <p:cNvPr id="55319" name="AutoShape 23"/>
          <p:cNvSpPr>
            <a:spLocks noChangeAspect="1" noChangeArrowheads="1"/>
          </p:cNvSpPr>
          <p:nvPr/>
        </p:nvSpPr>
        <p:spPr bwMode="auto">
          <a:xfrm rot="-5400000">
            <a:off x="3313907" y="1589882"/>
            <a:ext cx="371475" cy="385762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fr-FR" altLang="fr-FR"/>
          </a:p>
        </p:txBody>
      </p:sp>
      <p:sp>
        <p:nvSpPr>
          <p:cNvPr id="55320" name="AutoShape 24"/>
          <p:cNvSpPr>
            <a:spLocks noChangeAspect="1" noChangeArrowheads="1"/>
          </p:cNvSpPr>
          <p:nvPr/>
        </p:nvSpPr>
        <p:spPr bwMode="auto">
          <a:xfrm>
            <a:off x="5580064" y="1839913"/>
            <a:ext cx="306387" cy="741362"/>
          </a:xfrm>
          <a:prstGeom prst="downArrow">
            <a:avLst>
              <a:gd name="adj1" fmla="val 50000"/>
              <a:gd name="adj2" fmla="val 60492"/>
            </a:avLst>
          </a:prstGeom>
          <a:solidFill>
            <a:schemeClr val="folHlink">
              <a:alpha val="7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fr-FR" altLang="fr-FR"/>
          </a:p>
        </p:txBody>
      </p:sp>
      <p:sp>
        <p:nvSpPr>
          <p:cNvPr id="55321" name="AutoShape 25"/>
          <p:cNvSpPr>
            <a:spLocks noChangeAspect="1" noChangeArrowheads="1"/>
          </p:cNvSpPr>
          <p:nvPr/>
        </p:nvSpPr>
        <p:spPr bwMode="auto">
          <a:xfrm>
            <a:off x="4530725" y="2392363"/>
            <a:ext cx="306388" cy="1300162"/>
          </a:xfrm>
          <a:prstGeom prst="downArrow">
            <a:avLst>
              <a:gd name="adj1" fmla="val 50000"/>
              <a:gd name="adj2" fmla="val 106088"/>
            </a:avLst>
          </a:prstGeom>
          <a:solidFill>
            <a:srgbClr val="FF9900">
              <a:alpha val="7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fr-FR" altLang="fr-FR"/>
          </a:p>
        </p:txBody>
      </p:sp>
      <p:sp>
        <p:nvSpPr>
          <p:cNvPr id="55322" name="Text Box 50"/>
          <p:cNvSpPr txBox="1">
            <a:spLocks noChangeAspect="1" noChangeArrowheads="1"/>
          </p:cNvSpPr>
          <p:nvPr/>
        </p:nvSpPr>
        <p:spPr bwMode="auto">
          <a:xfrm>
            <a:off x="2311400" y="2003426"/>
            <a:ext cx="2755900" cy="307777"/>
          </a:xfrm>
          <a:prstGeom prst="rect">
            <a:avLst/>
          </a:prstGeom>
          <a:solidFill>
            <a:schemeClr val="tx2"/>
          </a:solidFill>
          <a:ln w="38100" algn="ctr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1400">
                <a:solidFill>
                  <a:srgbClr val="FF99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Activités anthropiques</a:t>
            </a:r>
          </a:p>
        </p:txBody>
      </p:sp>
      <p:sp>
        <p:nvSpPr>
          <p:cNvPr id="55323" name="AutoShape 27"/>
          <p:cNvSpPr>
            <a:spLocks noChangeAspect="1" noChangeArrowheads="1"/>
          </p:cNvSpPr>
          <p:nvPr/>
        </p:nvSpPr>
        <p:spPr bwMode="auto">
          <a:xfrm>
            <a:off x="6707189" y="2787651"/>
            <a:ext cx="306387" cy="822325"/>
          </a:xfrm>
          <a:prstGeom prst="downArrow">
            <a:avLst>
              <a:gd name="adj1" fmla="val 50000"/>
              <a:gd name="adj2" fmla="val 67099"/>
            </a:avLst>
          </a:prstGeom>
          <a:solidFill>
            <a:srgbClr val="FF9900">
              <a:alpha val="7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fr-FR" altLang="fr-FR"/>
          </a:p>
        </p:txBody>
      </p:sp>
      <p:pic>
        <p:nvPicPr>
          <p:cNvPr id="55324" name="Picture 38" descr="j029382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062663" y="1724026"/>
            <a:ext cx="79375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25" name="AutoShape 29"/>
          <p:cNvSpPr>
            <a:spLocks noChangeAspect="1" noChangeArrowheads="1"/>
          </p:cNvSpPr>
          <p:nvPr/>
        </p:nvSpPr>
        <p:spPr bwMode="auto">
          <a:xfrm rot="3118864">
            <a:off x="4358482" y="4121945"/>
            <a:ext cx="777875" cy="277812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bg1">
              <a:alpha val="7607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fr-FR" altLang="fr-FR"/>
          </a:p>
        </p:txBody>
      </p:sp>
      <p:sp>
        <p:nvSpPr>
          <p:cNvPr id="55326" name="AutoShape 30"/>
          <p:cNvSpPr>
            <a:spLocks noChangeAspect="1" noChangeArrowheads="1"/>
          </p:cNvSpPr>
          <p:nvPr/>
        </p:nvSpPr>
        <p:spPr bwMode="auto">
          <a:xfrm rot="8270186">
            <a:off x="6235701" y="4162426"/>
            <a:ext cx="777875" cy="277813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bg1">
              <a:alpha val="7607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fr-FR" altLang="fr-FR"/>
          </a:p>
        </p:txBody>
      </p:sp>
      <p:sp>
        <p:nvSpPr>
          <p:cNvPr id="55327" name="AutoShape 31"/>
          <p:cNvSpPr>
            <a:spLocks noChangeAspect="1" noChangeArrowheads="1"/>
          </p:cNvSpPr>
          <p:nvPr/>
        </p:nvSpPr>
        <p:spPr bwMode="auto">
          <a:xfrm rot="5400000">
            <a:off x="5515770" y="4318795"/>
            <a:ext cx="288925" cy="277813"/>
          </a:xfrm>
          <a:prstGeom prst="rightArrow">
            <a:avLst>
              <a:gd name="adj1" fmla="val 50000"/>
              <a:gd name="adj2" fmla="val 26000"/>
            </a:avLst>
          </a:prstGeom>
          <a:solidFill>
            <a:schemeClr val="bg1">
              <a:alpha val="7607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fr-FR" altLang="fr-FR"/>
          </a:p>
        </p:txBody>
      </p:sp>
      <p:sp>
        <p:nvSpPr>
          <p:cNvPr id="55328" name="AutoShape 32"/>
          <p:cNvSpPr>
            <a:spLocks noChangeAspect="1" noChangeArrowheads="1"/>
          </p:cNvSpPr>
          <p:nvPr/>
        </p:nvSpPr>
        <p:spPr bwMode="auto">
          <a:xfrm rot="5400000">
            <a:off x="5557838" y="4967288"/>
            <a:ext cx="287338" cy="277813"/>
          </a:xfrm>
          <a:prstGeom prst="rightArrow">
            <a:avLst>
              <a:gd name="adj1" fmla="val 50000"/>
              <a:gd name="adj2" fmla="val 25857"/>
            </a:avLst>
          </a:prstGeom>
          <a:solidFill>
            <a:schemeClr val="bg1">
              <a:alpha val="76077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fr-FR" altLang="fr-FR"/>
          </a:p>
        </p:txBody>
      </p:sp>
      <p:sp>
        <p:nvSpPr>
          <p:cNvPr id="55329" name="Rectangle 33"/>
          <p:cNvSpPr>
            <a:spLocks noChangeArrowheads="1"/>
          </p:cNvSpPr>
          <p:nvPr/>
        </p:nvSpPr>
        <p:spPr bwMode="auto">
          <a:xfrm>
            <a:off x="8828089" y="5975350"/>
            <a:ext cx="73183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fr-FR" altLang="fr-FR"/>
          </a:p>
        </p:txBody>
      </p:sp>
      <p:sp>
        <p:nvSpPr>
          <p:cNvPr id="55330" name="Freeform 34" descr="5 %"/>
          <p:cNvSpPr>
            <a:spLocks/>
          </p:cNvSpPr>
          <p:nvPr/>
        </p:nvSpPr>
        <p:spPr bwMode="auto">
          <a:xfrm>
            <a:off x="4030664" y="5703889"/>
            <a:ext cx="3197225" cy="325437"/>
          </a:xfrm>
          <a:custGeom>
            <a:avLst/>
            <a:gdLst>
              <a:gd name="T0" fmla="*/ 0 w 8478"/>
              <a:gd name="T1" fmla="*/ 325437 h 409"/>
              <a:gd name="T2" fmla="*/ 5280 w 8478"/>
              <a:gd name="T3" fmla="*/ 0 h 409"/>
              <a:gd name="T4" fmla="*/ 3197225 w 8478"/>
              <a:gd name="T5" fmla="*/ 0 h 409"/>
              <a:gd name="T6" fmla="*/ 3189305 w 8478"/>
              <a:gd name="T7" fmla="*/ 287244 h 409"/>
              <a:gd name="T8" fmla="*/ 0 w 8478"/>
              <a:gd name="T9" fmla="*/ 325437 h 4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478" h="409">
                <a:moveTo>
                  <a:pt x="0" y="409"/>
                </a:moveTo>
                <a:lnTo>
                  <a:pt x="14" y="0"/>
                </a:lnTo>
                <a:lnTo>
                  <a:pt x="8478" y="0"/>
                </a:lnTo>
                <a:lnTo>
                  <a:pt x="8457" y="361"/>
                </a:lnTo>
                <a:lnTo>
                  <a:pt x="0" y="409"/>
                </a:lnTo>
                <a:close/>
              </a:path>
            </a:pathLst>
          </a:custGeom>
          <a:pattFill prst="pct5">
            <a:fgClr>
              <a:srgbClr val="A50021"/>
            </a:fgClr>
            <a:bgClr>
              <a:srgbClr val="CCEC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5331" name="Freeform 35"/>
          <p:cNvSpPr>
            <a:spLocks/>
          </p:cNvSpPr>
          <p:nvPr/>
        </p:nvSpPr>
        <p:spPr bwMode="auto">
          <a:xfrm>
            <a:off x="4038600" y="5954714"/>
            <a:ext cx="3181350" cy="65087"/>
          </a:xfrm>
          <a:custGeom>
            <a:avLst/>
            <a:gdLst>
              <a:gd name="T0" fmla="*/ 91531 w 8446"/>
              <a:gd name="T1" fmla="*/ 36278 h 122"/>
              <a:gd name="T2" fmla="*/ 103961 w 8446"/>
              <a:gd name="T3" fmla="*/ 29343 h 122"/>
              <a:gd name="T4" fmla="*/ 183438 w 8446"/>
              <a:gd name="T5" fmla="*/ 36278 h 122"/>
              <a:gd name="T6" fmla="*/ 256889 w 8446"/>
              <a:gd name="T7" fmla="*/ 29343 h 122"/>
              <a:gd name="T8" fmla="*/ 300206 w 8446"/>
              <a:gd name="T9" fmla="*/ 36278 h 122"/>
              <a:gd name="T10" fmla="*/ 330339 w 8446"/>
              <a:gd name="T11" fmla="*/ 43214 h 122"/>
              <a:gd name="T12" fmla="*/ 452757 w 8446"/>
              <a:gd name="T13" fmla="*/ 36278 h 122"/>
              <a:gd name="T14" fmla="*/ 489670 w 8446"/>
              <a:gd name="T15" fmla="*/ 29343 h 122"/>
              <a:gd name="T16" fmla="*/ 513777 w 8446"/>
              <a:gd name="T17" fmla="*/ 21874 h 122"/>
              <a:gd name="T18" fmla="*/ 532234 w 8446"/>
              <a:gd name="T19" fmla="*/ 14938 h 122"/>
              <a:gd name="T20" fmla="*/ 856546 w 8446"/>
              <a:gd name="T21" fmla="*/ 21874 h 122"/>
              <a:gd name="T22" fmla="*/ 880653 w 8446"/>
              <a:gd name="T23" fmla="*/ 36278 h 122"/>
              <a:gd name="T24" fmla="*/ 905890 w 8446"/>
              <a:gd name="T25" fmla="*/ 43214 h 122"/>
              <a:gd name="T26" fmla="*/ 1113435 w 8446"/>
              <a:gd name="T27" fmla="*/ 36278 h 122"/>
              <a:gd name="T28" fmla="*/ 1192912 w 8446"/>
              <a:gd name="T29" fmla="*/ 29343 h 122"/>
              <a:gd name="T30" fmla="*/ 1223799 w 8446"/>
              <a:gd name="T31" fmla="*/ 21874 h 122"/>
              <a:gd name="T32" fmla="*/ 1327760 w 8446"/>
              <a:gd name="T33" fmla="*/ 29343 h 122"/>
              <a:gd name="T34" fmla="*/ 1352243 w 8446"/>
              <a:gd name="T35" fmla="*/ 36278 h 122"/>
              <a:gd name="T36" fmla="*/ 1370323 w 8446"/>
              <a:gd name="T37" fmla="*/ 43214 h 122"/>
              <a:gd name="T38" fmla="*/ 1468257 w 8446"/>
              <a:gd name="T39" fmla="*/ 58152 h 122"/>
              <a:gd name="T40" fmla="*/ 1498768 w 8446"/>
              <a:gd name="T41" fmla="*/ 65087 h 122"/>
              <a:gd name="T42" fmla="*/ 1529655 w 8446"/>
              <a:gd name="T43" fmla="*/ 58152 h 122"/>
              <a:gd name="T44" fmla="*/ 1664126 w 8446"/>
              <a:gd name="T45" fmla="*/ 51216 h 122"/>
              <a:gd name="T46" fmla="*/ 1695012 w 8446"/>
              <a:gd name="T47" fmla="*/ 43214 h 122"/>
              <a:gd name="T48" fmla="*/ 1731549 w 8446"/>
              <a:gd name="T49" fmla="*/ 36278 h 122"/>
              <a:gd name="T50" fmla="*/ 1774113 w 8446"/>
              <a:gd name="T51" fmla="*/ 29343 h 122"/>
              <a:gd name="T52" fmla="*/ 1866020 w 8446"/>
              <a:gd name="T53" fmla="*/ 21874 h 122"/>
              <a:gd name="T54" fmla="*/ 2172253 w 8446"/>
              <a:gd name="T55" fmla="*/ 36278 h 122"/>
              <a:gd name="T56" fmla="*/ 2214816 w 8446"/>
              <a:gd name="T57" fmla="*/ 29343 h 122"/>
              <a:gd name="T58" fmla="*/ 2306347 w 8446"/>
              <a:gd name="T59" fmla="*/ 21874 h 122"/>
              <a:gd name="T60" fmla="*/ 2539129 w 8446"/>
              <a:gd name="T61" fmla="*/ 14938 h 122"/>
              <a:gd name="T62" fmla="*/ 2697706 w 8446"/>
              <a:gd name="T63" fmla="*/ 8003 h 122"/>
              <a:gd name="T64" fmla="*/ 2747050 w 8446"/>
              <a:gd name="T65" fmla="*/ 14938 h 122"/>
              <a:gd name="T66" fmla="*/ 2807694 w 8446"/>
              <a:gd name="T67" fmla="*/ 36278 h 122"/>
              <a:gd name="T68" fmla="*/ 2881144 w 8446"/>
              <a:gd name="T69" fmla="*/ 29343 h 122"/>
              <a:gd name="T70" fmla="*/ 2924461 w 8446"/>
              <a:gd name="T71" fmla="*/ 8003 h 122"/>
              <a:gd name="T72" fmla="*/ 2930488 w 8446"/>
              <a:gd name="T73" fmla="*/ 0 h 122"/>
              <a:gd name="T74" fmla="*/ 3003939 w 8446"/>
              <a:gd name="T75" fmla="*/ 8003 h 122"/>
              <a:gd name="T76" fmla="*/ 3028046 w 8446"/>
              <a:gd name="T77" fmla="*/ 14938 h 122"/>
              <a:gd name="T78" fmla="*/ 3052906 w 8446"/>
              <a:gd name="T79" fmla="*/ 21874 h 122"/>
              <a:gd name="T80" fmla="*/ 3071363 w 8446"/>
              <a:gd name="T81" fmla="*/ 29343 h 122"/>
              <a:gd name="T82" fmla="*/ 3163270 w 8446"/>
              <a:gd name="T83" fmla="*/ 36278 h 122"/>
              <a:gd name="T84" fmla="*/ 3181350 w 8446"/>
              <a:gd name="T85" fmla="*/ 43214 h 122"/>
              <a:gd name="T86" fmla="*/ 0 w 8446"/>
              <a:gd name="T87" fmla="*/ 65087 h 12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8446" h="122">
                <a:moveTo>
                  <a:pt x="0" y="122"/>
                </a:moveTo>
                <a:lnTo>
                  <a:pt x="243" y="68"/>
                </a:lnTo>
                <a:lnTo>
                  <a:pt x="261" y="68"/>
                </a:lnTo>
                <a:lnTo>
                  <a:pt x="276" y="55"/>
                </a:lnTo>
                <a:lnTo>
                  <a:pt x="471" y="55"/>
                </a:lnTo>
                <a:lnTo>
                  <a:pt x="487" y="68"/>
                </a:lnTo>
                <a:lnTo>
                  <a:pt x="666" y="68"/>
                </a:lnTo>
                <a:lnTo>
                  <a:pt x="682" y="55"/>
                </a:lnTo>
                <a:lnTo>
                  <a:pt x="779" y="55"/>
                </a:lnTo>
                <a:lnTo>
                  <a:pt x="797" y="68"/>
                </a:lnTo>
                <a:lnTo>
                  <a:pt x="845" y="68"/>
                </a:lnTo>
                <a:lnTo>
                  <a:pt x="877" y="81"/>
                </a:lnTo>
                <a:lnTo>
                  <a:pt x="1105" y="81"/>
                </a:lnTo>
                <a:lnTo>
                  <a:pt x="1202" y="68"/>
                </a:lnTo>
                <a:lnTo>
                  <a:pt x="1284" y="68"/>
                </a:lnTo>
                <a:lnTo>
                  <a:pt x="1300" y="55"/>
                </a:lnTo>
                <a:lnTo>
                  <a:pt x="1333" y="55"/>
                </a:lnTo>
                <a:lnTo>
                  <a:pt x="1364" y="41"/>
                </a:lnTo>
                <a:lnTo>
                  <a:pt x="1381" y="41"/>
                </a:lnTo>
                <a:lnTo>
                  <a:pt x="1413" y="28"/>
                </a:lnTo>
                <a:lnTo>
                  <a:pt x="2258" y="28"/>
                </a:lnTo>
                <a:lnTo>
                  <a:pt x="2274" y="41"/>
                </a:lnTo>
                <a:lnTo>
                  <a:pt x="2307" y="41"/>
                </a:lnTo>
                <a:lnTo>
                  <a:pt x="2338" y="68"/>
                </a:lnTo>
                <a:lnTo>
                  <a:pt x="2371" y="68"/>
                </a:lnTo>
                <a:lnTo>
                  <a:pt x="2405" y="81"/>
                </a:lnTo>
                <a:lnTo>
                  <a:pt x="2923" y="81"/>
                </a:lnTo>
                <a:lnTo>
                  <a:pt x="2956" y="68"/>
                </a:lnTo>
                <a:lnTo>
                  <a:pt x="3167" y="68"/>
                </a:lnTo>
                <a:lnTo>
                  <a:pt x="3167" y="55"/>
                </a:lnTo>
                <a:lnTo>
                  <a:pt x="3233" y="55"/>
                </a:lnTo>
                <a:lnTo>
                  <a:pt x="3249" y="41"/>
                </a:lnTo>
                <a:lnTo>
                  <a:pt x="3428" y="41"/>
                </a:lnTo>
                <a:lnTo>
                  <a:pt x="3525" y="55"/>
                </a:lnTo>
                <a:lnTo>
                  <a:pt x="3556" y="55"/>
                </a:lnTo>
                <a:lnTo>
                  <a:pt x="3590" y="68"/>
                </a:lnTo>
                <a:lnTo>
                  <a:pt x="3605" y="68"/>
                </a:lnTo>
                <a:lnTo>
                  <a:pt x="3638" y="81"/>
                </a:lnTo>
                <a:lnTo>
                  <a:pt x="3800" y="96"/>
                </a:lnTo>
                <a:lnTo>
                  <a:pt x="3898" y="109"/>
                </a:lnTo>
                <a:lnTo>
                  <a:pt x="3915" y="122"/>
                </a:lnTo>
                <a:lnTo>
                  <a:pt x="3979" y="122"/>
                </a:lnTo>
                <a:lnTo>
                  <a:pt x="3995" y="109"/>
                </a:lnTo>
                <a:lnTo>
                  <a:pt x="4061" y="109"/>
                </a:lnTo>
                <a:lnTo>
                  <a:pt x="4077" y="96"/>
                </a:lnTo>
                <a:lnTo>
                  <a:pt x="4418" y="96"/>
                </a:lnTo>
                <a:lnTo>
                  <a:pt x="4433" y="81"/>
                </a:lnTo>
                <a:lnTo>
                  <a:pt x="4500" y="81"/>
                </a:lnTo>
                <a:lnTo>
                  <a:pt x="4515" y="68"/>
                </a:lnTo>
                <a:lnTo>
                  <a:pt x="4597" y="68"/>
                </a:lnTo>
                <a:lnTo>
                  <a:pt x="4613" y="55"/>
                </a:lnTo>
                <a:lnTo>
                  <a:pt x="4710" y="55"/>
                </a:lnTo>
                <a:lnTo>
                  <a:pt x="4743" y="41"/>
                </a:lnTo>
                <a:lnTo>
                  <a:pt x="4954" y="41"/>
                </a:lnTo>
                <a:lnTo>
                  <a:pt x="5213" y="68"/>
                </a:lnTo>
                <a:lnTo>
                  <a:pt x="5767" y="68"/>
                </a:lnTo>
                <a:lnTo>
                  <a:pt x="5782" y="55"/>
                </a:lnTo>
                <a:lnTo>
                  <a:pt x="5880" y="55"/>
                </a:lnTo>
                <a:lnTo>
                  <a:pt x="5895" y="41"/>
                </a:lnTo>
                <a:lnTo>
                  <a:pt x="6123" y="41"/>
                </a:lnTo>
                <a:lnTo>
                  <a:pt x="6139" y="28"/>
                </a:lnTo>
                <a:lnTo>
                  <a:pt x="6741" y="28"/>
                </a:lnTo>
                <a:lnTo>
                  <a:pt x="6757" y="15"/>
                </a:lnTo>
                <a:lnTo>
                  <a:pt x="7162" y="15"/>
                </a:lnTo>
                <a:lnTo>
                  <a:pt x="7195" y="28"/>
                </a:lnTo>
                <a:lnTo>
                  <a:pt x="7293" y="28"/>
                </a:lnTo>
                <a:lnTo>
                  <a:pt x="7423" y="55"/>
                </a:lnTo>
                <a:lnTo>
                  <a:pt x="7454" y="68"/>
                </a:lnTo>
                <a:lnTo>
                  <a:pt x="7618" y="68"/>
                </a:lnTo>
                <a:lnTo>
                  <a:pt x="7649" y="55"/>
                </a:lnTo>
                <a:lnTo>
                  <a:pt x="7747" y="28"/>
                </a:lnTo>
                <a:lnTo>
                  <a:pt x="7764" y="15"/>
                </a:lnTo>
                <a:lnTo>
                  <a:pt x="7780" y="15"/>
                </a:lnTo>
                <a:lnTo>
                  <a:pt x="7780" y="0"/>
                </a:lnTo>
                <a:lnTo>
                  <a:pt x="7844" y="0"/>
                </a:lnTo>
                <a:lnTo>
                  <a:pt x="7975" y="15"/>
                </a:lnTo>
                <a:lnTo>
                  <a:pt x="8008" y="28"/>
                </a:lnTo>
                <a:lnTo>
                  <a:pt x="8039" y="28"/>
                </a:lnTo>
                <a:lnTo>
                  <a:pt x="8072" y="41"/>
                </a:lnTo>
                <a:lnTo>
                  <a:pt x="8105" y="41"/>
                </a:lnTo>
                <a:lnTo>
                  <a:pt x="8121" y="55"/>
                </a:lnTo>
                <a:lnTo>
                  <a:pt x="8154" y="55"/>
                </a:lnTo>
                <a:lnTo>
                  <a:pt x="8185" y="68"/>
                </a:lnTo>
                <a:lnTo>
                  <a:pt x="8398" y="68"/>
                </a:lnTo>
                <a:lnTo>
                  <a:pt x="8398" y="81"/>
                </a:lnTo>
                <a:lnTo>
                  <a:pt x="8446" y="81"/>
                </a:lnTo>
                <a:lnTo>
                  <a:pt x="8446" y="109"/>
                </a:lnTo>
                <a:lnTo>
                  <a:pt x="0" y="122"/>
                </a:lnTo>
                <a:close/>
              </a:path>
            </a:pathLst>
          </a:custGeom>
          <a:solidFill>
            <a:srgbClr val="990000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32" name="AutoShape 36"/>
          <p:cNvSpPr>
            <a:spLocks noChangeArrowheads="1"/>
          </p:cNvSpPr>
          <p:nvPr/>
        </p:nvSpPr>
        <p:spPr bwMode="auto">
          <a:xfrm rot="19620904" flipV="1">
            <a:off x="4365625" y="5791201"/>
            <a:ext cx="368300" cy="161925"/>
          </a:xfrm>
          <a:prstGeom prst="curvedDownArrow">
            <a:avLst>
              <a:gd name="adj1" fmla="val 45490"/>
              <a:gd name="adj2" fmla="val 90980"/>
              <a:gd name="adj3" fmla="val 33333"/>
            </a:avLst>
          </a:prstGeom>
          <a:solidFill>
            <a:srgbClr val="99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fr-FR" altLang="fr-FR"/>
          </a:p>
        </p:txBody>
      </p:sp>
      <p:sp>
        <p:nvSpPr>
          <p:cNvPr id="55333" name="AutoShape 37"/>
          <p:cNvSpPr>
            <a:spLocks noChangeArrowheads="1"/>
          </p:cNvSpPr>
          <p:nvPr/>
        </p:nvSpPr>
        <p:spPr bwMode="auto">
          <a:xfrm rot="-1614776">
            <a:off x="5626101" y="5770563"/>
            <a:ext cx="403225" cy="190500"/>
          </a:xfrm>
          <a:prstGeom prst="curvedUpArrow">
            <a:avLst>
              <a:gd name="adj1" fmla="val 42333"/>
              <a:gd name="adj2" fmla="val 84667"/>
              <a:gd name="adj3" fmla="val 33333"/>
            </a:avLst>
          </a:prstGeom>
          <a:solidFill>
            <a:srgbClr val="99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fr-FR" altLang="fr-FR"/>
          </a:p>
        </p:txBody>
      </p:sp>
      <p:sp>
        <p:nvSpPr>
          <p:cNvPr id="55334" name="Text Box 12"/>
          <p:cNvSpPr txBox="1">
            <a:spLocks noChangeAspect="1" noChangeArrowheads="1"/>
          </p:cNvSpPr>
          <p:nvPr/>
        </p:nvSpPr>
        <p:spPr bwMode="auto">
          <a:xfrm>
            <a:off x="4451350" y="5437188"/>
            <a:ext cx="160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1200" b="1">
                <a:latin typeface="Arial" panose="020B0604020202020204" pitchFamily="34" charset="0"/>
                <a:ea typeface="MS PGothic" panose="020B0600070205080204" pitchFamily="34" charset="-128"/>
              </a:rPr>
              <a:t>Processus en réseau</a:t>
            </a:r>
          </a:p>
        </p:txBody>
      </p:sp>
      <p:sp>
        <p:nvSpPr>
          <p:cNvPr id="40" name="Titre 1"/>
          <p:cNvSpPr txBox="1">
            <a:spLocks/>
          </p:cNvSpPr>
          <p:nvPr/>
        </p:nvSpPr>
        <p:spPr>
          <a:xfrm>
            <a:off x="6243105" y="365125"/>
            <a:ext cx="5633210" cy="8431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z="2400" dirty="0" smtClean="0">
                <a:solidFill>
                  <a:srgbClr val="AF7A3F"/>
                </a:solidFill>
                <a:latin typeface="Book Antiqua" panose="02040602050305030304" pitchFamily="18" charset="0"/>
              </a:rPr>
              <a:t>Limiter les émissions de micropolluants</a:t>
            </a:r>
            <a:endParaRPr lang="fr-FR" altLang="fr-FR" sz="2400" dirty="0">
              <a:solidFill>
                <a:srgbClr val="AF7A3F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85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6243105" y="365125"/>
            <a:ext cx="5633210" cy="8431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z="2400" dirty="0" smtClean="0">
                <a:solidFill>
                  <a:srgbClr val="AF7A3F"/>
                </a:solidFill>
                <a:latin typeface="Book Antiqua" panose="02040602050305030304" pitchFamily="18" charset="0"/>
              </a:rPr>
              <a:t>Limiter les émissions de micropolluants</a:t>
            </a:r>
            <a:endParaRPr lang="fr-FR" altLang="fr-FR" sz="2400" dirty="0">
              <a:solidFill>
                <a:srgbClr val="AF7A3F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78823" y="1345385"/>
            <a:ext cx="8804366" cy="879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>
              <a:spcAft>
                <a:spcPct val="40000"/>
              </a:spcAft>
              <a:defRPr sz="24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381000" indent="-190500">
              <a:spcBef>
                <a:spcPct val="10000"/>
              </a:spcBef>
              <a:buFont typeface="Wingdings" panose="05000000000000000000" pitchFamily="2" charset="2"/>
              <a:buChar char="v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00100" indent="-228600">
              <a:spcBef>
                <a:spcPct val="1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387600" indent="-228600">
              <a:buFont typeface="Wingdings" panose="05000000000000000000" pitchFamily="2" charset="2"/>
              <a:buChar char="ð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7592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216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4673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5130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5588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fr-FR" altLang="fr-FR" dirty="0" smtClean="0">
                <a:solidFill>
                  <a:srgbClr val="5899D4"/>
                </a:solidFill>
              </a:rPr>
              <a:t>Réductions significatives de phytosanitaires</a:t>
            </a:r>
          </a:p>
          <a:p>
            <a:pPr algn="just"/>
            <a:r>
              <a:rPr lang="fr-FR" altLang="fr-FR" sz="1800" dirty="0" smtClean="0">
                <a:solidFill>
                  <a:srgbClr val="5899D4"/>
                </a:solidFill>
              </a:rPr>
              <a:t>Des initiatives réussies en Ile-de-France </a:t>
            </a:r>
            <a:endParaRPr lang="fr-FR" altLang="fr-FR" sz="1800" dirty="0">
              <a:solidFill>
                <a:srgbClr val="5899D4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1600" y="3853237"/>
            <a:ext cx="1614715" cy="226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393" y="2324342"/>
            <a:ext cx="5091946" cy="3301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5658339" y="2175728"/>
            <a:ext cx="419820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Des acteurs multiples : </a:t>
            </a:r>
            <a:r>
              <a:rPr lang="fr-FR" dirty="0" err="1" smtClean="0"/>
              <a:t>Aqui’Brie</a:t>
            </a:r>
            <a:r>
              <a:rPr lang="fr-FR" dirty="0"/>
              <a:t>, CD </a:t>
            </a:r>
            <a:r>
              <a:rPr lang="fr-FR" dirty="0" smtClean="0"/>
              <a:t>77, Conseil régional </a:t>
            </a:r>
            <a:r>
              <a:rPr lang="fr-FR" dirty="0" err="1" smtClean="0"/>
              <a:t>IdF</a:t>
            </a:r>
            <a:r>
              <a:rPr lang="fr-FR" dirty="0" smtClean="0"/>
              <a:t>, CD 78, CD 91, SEDIF, Agence de l’Eau Seine Normandie, Eau </a:t>
            </a:r>
            <a:r>
              <a:rPr lang="fr-FR" dirty="0"/>
              <a:t>de Paris</a:t>
            </a:r>
            <a:r>
              <a:rPr lang="fr-FR" dirty="0" smtClean="0"/>
              <a:t>, Eau </a:t>
            </a:r>
            <a:r>
              <a:rPr lang="fr-FR" dirty="0"/>
              <a:t>du Sud Parisien</a:t>
            </a:r>
            <a:r>
              <a:rPr lang="fr-FR" dirty="0" smtClean="0"/>
              <a:t>, Véolia </a:t>
            </a:r>
            <a:r>
              <a:rPr lang="fr-FR" dirty="0"/>
              <a:t>Eau</a:t>
            </a:r>
            <a:r>
              <a:rPr lang="fr-FR" dirty="0" smtClean="0"/>
              <a:t>, Syndicat </a:t>
            </a:r>
            <a:r>
              <a:rPr lang="fr-FR" dirty="0"/>
              <a:t>de l’Orge</a:t>
            </a:r>
            <a:r>
              <a:rPr lang="fr-FR" dirty="0" smtClean="0"/>
              <a:t>, Syndicat </a:t>
            </a:r>
            <a:r>
              <a:rPr lang="fr-FR" dirty="0"/>
              <a:t>d’aménagement de l’Yvette (</a:t>
            </a:r>
            <a:r>
              <a:rPr lang="fr-FR" dirty="0" smtClean="0"/>
              <a:t>SIAHVY), Syndicat </a:t>
            </a:r>
            <a:r>
              <a:rPr lang="fr-FR" dirty="0"/>
              <a:t>du bassin supérieur de l’Orge (SIBSO</a:t>
            </a:r>
            <a:r>
              <a:rPr lang="fr-FR" dirty="0" smtClean="0"/>
              <a:t>), Syndicat </a:t>
            </a:r>
            <a:r>
              <a:rPr lang="fr-FR" dirty="0"/>
              <a:t>d’eau potable de la région d’</a:t>
            </a:r>
            <a:r>
              <a:rPr lang="fr-FR" dirty="0" err="1"/>
              <a:t>Angervilliers</a:t>
            </a:r>
            <a:endParaRPr lang="fr-FR" dirty="0"/>
          </a:p>
          <a:p>
            <a:r>
              <a:rPr lang="fr-FR" b="1" dirty="0" smtClean="0">
                <a:solidFill>
                  <a:schemeClr val="accent6"/>
                </a:solidFill>
              </a:rPr>
              <a:t>650 communes </a:t>
            </a:r>
            <a:r>
              <a:rPr lang="fr-FR" dirty="0" smtClean="0">
                <a:solidFill>
                  <a:schemeClr val="accent6"/>
                </a:solidFill>
              </a:rPr>
              <a:t>engagées.</a:t>
            </a:r>
          </a:p>
          <a:p>
            <a:r>
              <a:rPr lang="fr-FR" b="1" dirty="0" smtClean="0">
                <a:solidFill>
                  <a:schemeClr val="accent6"/>
                </a:solidFill>
              </a:rPr>
              <a:t>Objectif « zéro pesticides » déjà atteint pour plus de 90 communes </a:t>
            </a:r>
            <a:endParaRPr lang="fr-FR" b="1" dirty="0">
              <a:solidFill>
                <a:schemeClr val="accent6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6543" y="1785203"/>
            <a:ext cx="18573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4726" y="2398266"/>
            <a:ext cx="1171589" cy="98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751384" y="5718169"/>
            <a:ext cx="6238520" cy="92333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Nouveaux leviers législatifs 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Interdiction d’usage </a:t>
            </a:r>
            <a:r>
              <a:rPr lang="fr-FR" dirty="0">
                <a:solidFill>
                  <a:schemeClr val="bg1"/>
                </a:solidFill>
              </a:rPr>
              <a:t>de pesticides par les personnes publiques (collectivités, </a:t>
            </a:r>
            <a:r>
              <a:rPr lang="fr-FR" dirty="0" err="1">
                <a:solidFill>
                  <a:schemeClr val="bg1"/>
                </a:solidFill>
              </a:rPr>
              <a:t>etc</a:t>
            </a:r>
            <a:r>
              <a:rPr lang="fr-FR" dirty="0">
                <a:solidFill>
                  <a:schemeClr val="bg1"/>
                </a:solidFill>
              </a:rPr>
              <a:t> …) </a:t>
            </a:r>
            <a:r>
              <a:rPr lang="fr-FR" dirty="0" smtClean="0">
                <a:solidFill>
                  <a:schemeClr val="bg1"/>
                </a:solidFill>
              </a:rPr>
              <a:t>dès 2017 </a:t>
            </a:r>
            <a:r>
              <a:rPr lang="fr-FR" dirty="0">
                <a:solidFill>
                  <a:schemeClr val="bg1"/>
                </a:solidFill>
              </a:rPr>
              <a:t>et par les particuliers en 2019.</a:t>
            </a:r>
          </a:p>
        </p:txBody>
      </p:sp>
    </p:spTree>
    <p:extLst>
      <p:ext uri="{BB962C8B-B14F-4D97-AF65-F5344CB8AC3E}">
        <p14:creationId xmlns:p14="http://schemas.microsoft.com/office/powerpoint/2010/main" val="227689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378823" y="1345385"/>
            <a:ext cx="8804366" cy="879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>
              <a:spcAft>
                <a:spcPct val="40000"/>
              </a:spcAft>
              <a:defRPr sz="24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381000" indent="-190500">
              <a:spcBef>
                <a:spcPct val="10000"/>
              </a:spcBef>
              <a:buFont typeface="Wingdings" panose="05000000000000000000" pitchFamily="2" charset="2"/>
              <a:buChar char="v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00100" indent="-228600">
              <a:spcBef>
                <a:spcPct val="1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387600" indent="-228600">
              <a:buFont typeface="Wingdings" panose="05000000000000000000" pitchFamily="2" charset="2"/>
              <a:buChar char="ð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7592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216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4673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5130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5588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fr-FR" altLang="fr-FR" dirty="0">
                <a:solidFill>
                  <a:srgbClr val="5899D4"/>
                </a:solidFill>
                <a:latin typeface="Book Antiqua" panose="02040602050305030304" pitchFamily="18" charset="0"/>
                <a:ea typeface="+mj-ea"/>
                <a:cs typeface="+mj-cs"/>
              </a:rPr>
              <a:t>Emissions des bâtiments – nouvelles sources</a:t>
            </a:r>
          </a:p>
          <a:p>
            <a:pPr algn="just"/>
            <a:r>
              <a:rPr lang="fr-FR" altLang="fr-FR" sz="1800" dirty="0" smtClean="0">
                <a:solidFill>
                  <a:srgbClr val="5899D4"/>
                </a:solidFill>
              </a:rPr>
              <a:t>utilisation </a:t>
            </a:r>
            <a:r>
              <a:rPr lang="fr-FR" altLang="fr-FR" sz="1800" dirty="0">
                <a:solidFill>
                  <a:srgbClr val="5899D4"/>
                </a:solidFill>
              </a:rPr>
              <a:t>des biocides dans les peintures et crépis des façades</a:t>
            </a:r>
            <a:r>
              <a:rPr lang="fr-FR" altLang="fr-FR" sz="1200" dirty="0">
                <a:solidFill>
                  <a:srgbClr val="5899D4"/>
                </a:solidFill>
              </a:rPr>
              <a:t> (</a:t>
            </a:r>
            <a:r>
              <a:rPr lang="fr-FR" altLang="fr-FR" sz="1200" dirty="0" err="1">
                <a:solidFill>
                  <a:srgbClr val="5899D4"/>
                </a:solidFill>
              </a:rPr>
              <a:t>Burkhardt</a:t>
            </a:r>
            <a:r>
              <a:rPr lang="fr-FR" altLang="fr-FR" sz="1200" dirty="0">
                <a:solidFill>
                  <a:srgbClr val="5899D4"/>
                </a:solidFill>
              </a:rPr>
              <a:t>, 2012)</a:t>
            </a: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83965" y="1133476"/>
            <a:ext cx="2292350" cy="239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9542690" y="3432175"/>
            <a:ext cx="2333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200" dirty="0">
                <a:latin typeface="Arial" panose="020B0604020202020204" pitchFamily="34" charset="0"/>
              </a:rPr>
              <a:t>Enquête menée en Suisse en 2005</a:t>
            </a:r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378823" y="2563495"/>
            <a:ext cx="880436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400" dirty="0" smtClean="0">
                <a:latin typeface="Arial" panose="020B0604020202020204" pitchFamily="34" charset="0"/>
              </a:rPr>
              <a:t>Substances: </a:t>
            </a:r>
            <a:r>
              <a:rPr lang="fr-FR" altLang="fr-FR" sz="1400" dirty="0" err="1">
                <a:latin typeface="Arial" panose="020B0604020202020204" pitchFamily="34" charset="0"/>
              </a:rPr>
              <a:t>Isothiazolinones</a:t>
            </a:r>
            <a:r>
              <a:rPr lang="fr-FR" altLang="fr-FR" sz="1400" dirty="0">
                <a:latin typeface="Arial" panose="020B0604020202020204" pitchFamily="34" charset="0"/>
              </a:rPr>
              <a:t> (MOIT, OIT, BIT), </a:t>
            </a:r>
            <a:r>
              <a:rPr lang="fr-FR" altLang="fr-FR" sz="1400" dirty="0" err="1">
                <a:latin typeface="Arial" panose="020B0604020202020204" pitchFamily="34" charset="0"/>
              </a:rPr>
              <a:t>derivés</a:t>
            </a:r>
            <a:r>
              <a:rPr lang="fr-FR" altLang="fr-FR" sz="1400" dirty="0">
                <a:latin typeface="Arial" panose="020B0604020202020204" pitchFamily="34" charset="0"/>
              </a:rPr>
              <a:t> de la </a:t>
            </a:r>
            <a:r>
              <a:rPr lang="fr-FR" altLang="fr-FR" sz="1400" dirty="0" err="1">
                <a:latin typeface="Arial" panose="020B0604020202020204" pitchFamily="34" charset="0"/>
              </a:rPr>
              <a:t>triazine</a:t>
            </a:r>
            <a:r>
              <a:rPr lang="fr-FR" altLang="fr-FR" sz="1400" dirty="0">
                <a:latin typeface="Arial" panose="020B0604020202020204" pitchFamily="34" charset="0"/>
              </a:rPr>
              <a:t> (</a:t>
            </a:r>
            <a:r>
              <a:rPr lang="fr-FR" altLang="fr-FR" sz="1400" dirty="0" err="1">
                <a:latin typeface="Arial" panose="020B0604020202020204" pitchFamily="34" charset="0"/>
              </a:rPr>
              <a:t>terbutryn</a:t>
            </a:r>
            <a:r>
              <a:rPr lang="fr-FR" altLang="fr-FR" sz="1400" dirty="0">
                <a:latin typeface="Arial" panose="020B0604020202020204" pitchFamily="34" charset="0"/>
              </a:rPr>
              <a:t>), </a:t>
            </a:r>
            <a:r>
              <a:rPr lang="fr-FR" altLang="fr-FR" sz="1400" dirty="0" err="1">
                <a:latin typeface="Arial" panose="020B0604020202020204" pitchFamily="34" charset="0"/>
              </a:rPr>
              <a:t>diuron</a:t>
            </a:r>
            <a:r>
              <a:rPr lang="fr-FR" altLang="fr-FR" sz="1400" dirty="0">
                <a:latin typeface="Arial" panose="020B0604020202020204" pitchFamily="34" charset="0"/>
              </a:rPr>
              <a:t>, </a:t>
            </a:r>
            <a:r>
              <a:rPr lang="fr-FR" altLang="fr-FR" sz="1400" dirty="0" err="1">
                <a:latin typeface="Arial" panose="020B0604020202020204" pitchFamily="34" charset="0"/>
              </a:rPr>
              <a:t>carbendazime</a:t>
            </a:r>
            <a:r>
              <a:rPr lang="fr-FR" altLang="fr-FR" sz="1400" dirty="0">
                <a:latin typeface="Arial" panose="020B0604020202020204" pitchFamily="34" charset="0"/>
              </a:rPr>
              <a:t>, …</a:t>
            </a:r>
          </a:p>
        </p:txBody>
      </p:sp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378823" y="2155958"/>
            <a:ext cx="880436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600" dirty="0">
                <a:latin typeface="Arial" panose="020B0604020202020204" pitchFamily="34" charset="0"/>
              </a:rPr>
              <a:t>Usage quasi systématique sur complexes d’isolation par l’extérieur,  </a:t>
            </a:r>
            <a:r>
              <a:rPr lang="fr-FR" altLang="fr-FR" sz="1600" dirty="0" smtClean="0">
                <a:latin typeface="Arial" panose="020B0604020202020204" pitchFamily="34" charset="0"/>
              </a:rPr>
              <a:t>50</a:t>
            </a:r>
            <a:r>
              <a:rPr lang="fr-FR" altLang="fr-FR" sz="1600" dirty="0">
                <a:latin typeface="Arial" panose="020B0604020202020204" pitchFamily="34" charset="0"/>
              </a:rPr>
              <a:t>% des cas en rénovation</a:t>
            </a:r>
          </a:p>
        </p:txBody>
      </p:sp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378823" y="3231356"/>
            <a:ext cx="2146300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Aft>
                <a:spcPct val="40000"/>
              </a:spcAft>
              <a:defRPr sz="24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381000" indent="-190500">
              <a:spcBef>
                <a:spcPct val="10000"/>
              </a:spcBef>
              <a:buFont typeface="Wingdings" panose="05000000000000000000" pitchFamily="2" charset="2"/>
              <a:buChar char="v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00100" indent="-228600">
              <a:spcBef>
                <a:spcPct val="1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387600" indent="-228600">
              <a:buFont typeface="Wingdings" panose="05000000000000000000" pitchFamily="2" charset="2"/>
              <a:buChar char="ð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7592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216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4673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5130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5588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fr-FR" sz="1500" dirty="0"/>
              <a:t>Essais en labo</a:t>
            </a:r>
          </a:p>
        </p:txBody>
      </p:sp>
      <p:pic>
        <p:nvPicPr>
          <p:cNvPr id="62472" name="Picture 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431" b="19695"/>
          <a:stretch>
            <a:fillRect/>
          </a:stretch>
        </p:blipFill>
        <p:spPr bwMode="auto">
          <a:xfrm>
            <a:off x="378823" y="3632994"/>
            <a:ext cx="6026150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73" name="Rectangle 9"/>
          <p:cNvSpPr>
            <a:spLocks noChangeArrowheads="1"/>
          </p:cNvSpPr>
          <p:nvPr/>
        </p:nvSpPr>
        <p:spPr bwMode="auto">
          <a:xfrm>
            <a:off x="6465825" y="4170710"/>
            <a:ext cx="518776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/>
            <a:r>
              <a:rPr lang="fr-FR" altLang="fr-FR" sz="1600" b="1" dirty="0">
                <a:solidFill>
                  <a:schemeClr val="tx2"/>
                </a:solidFill>
              </a:rPr>
              <a:t>Sur façade réelle:</a:t>
            </a:r>
          </a:p>
          <a:p>
            <a:pPr lvl="1"/>
            <a:r>
              <a:rPr lang="fr-FR" altLang="fr-FR" sz="1600" dirty="0"/>
              <a:t>Façade neuve: </a:t>
            </a:r>
            <a:r>
              <a:rPr lang="fr-FR" altLang="fr-FR" sz="1600" dirty="0" err="1" smtClean="0"/>
              <a:t>terbutryn</a:t>
            </a:r>
            <a:r>
              <a:rPr lang="fr-FR" altLang="fr-FR" sz="1600" dirty="0" smtClean="0"/>
              <a:t> </a:t>
            </a:r>
            <a:r>
              <a:rPr lang="fr-FR" altLang="fr-FR" sz="1600" dirty="0"/>
              <a:t>= 100 à 800 µg/l + métabolite 30 à 360 µg/l (</a:t>
            </a:r>
            <a:r>
              <a:rPr lang="fr-FR" altLang="fr-FR" sz="1600" dirty="0" err="1"/>
              <a:t>degradation</a:t>
            </a:r>
            <a:r>
              <a:rPr lang="fr-FR" altLang="fr-FR" sz="1600" dirty="0"/>
              <a:t> UV)    PNEC = 34 </a:t>
            </a:r>
            <a:r>
              <a:rPr lang="fr-FR" altLang="fr-FR" sz="1600" dirty="0" err="1"/>
              <a:t>ng</a:t>
            </a:r>
            <a:r>
              <a:rPr lang="fr-FR" altLang="fr-FR" sz="1600" dirty="0"/>
              <a:t>/l</a:t>
            </a:r>
          </a:p>
          <a:p>
            <a:pPr lvl="1"/>
            <a:r>
              <a:rPr lang="fr-FR" altLang="fr-FR" sz="1600" dirty="0"/>
              <a:t>facteur &gt; 1000 entre façades réelle neuve et + ancienne</a:t>
            </a: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6243105" y="365125"/>
            <a:ext cx="5633210" cy="8431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z="2400" dirty="0" smtClean="0">
                <a:solidFill>
                  <a:srgbClr val="AF7A3F"/>
                </a:solidFill>
                <a:latin typeface="Book Antiqua" panose="02040602050305030304" pitchFamily="18" charset="0"/>
              </a:rPr>
              <a:t>Limiter les émissions de micropolluants</a:t>
            </a:r>
            <a:endParaRPr lang="fr-FR" altLang="fr-FR" sz="2400" dirty="0">
              <a:solidFill>
                <a:srgbClr val="AF7A3F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73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4256057" y="4741863"/>
            <a:ext cx="6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fr-FR" altLang="fr-FR" sz="1200" b="1">
              <a:latin typeface="Arial" panose="020B0604020202020204" pitchFamily="34" charset="0"/>
            </a:endParaRP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403135" y="1513587"/>
            <a:ext cx="7995164" cy="128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>
              <a:spcAft>
                <a:spcPct val="40000"/>
              </a:spcAft>
              <a:defRPr sz="24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381000" indent="-190500">
              <a:spcBef>
                <a:spcPct val="10000"/>
              </a:spcBef>
              <a:buFont typeface="Wingdings" panose="05000000000000000000" pitchFamily="2" charset="2"/>
              <a:buChar char="v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00100" indent="-228600">
              <a:spcBef>
                <a:spcPct val="1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387600" indent="-228600">
              <a:buFont typeface="Wingdings" panose="05000000000000000000" pitchFamily="2" charset="2"/>
              <a:buChar char="ð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7592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216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4673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5130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5588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fr-FR" altLang="fr-FR" sz="2200" dirty="0">
                <a:solidFill>
                  <a:srgbClr val="5899D4"/>
                </a:solidFill>
              </a:rPr>
              <a:t>Emissions liées aux pratiques d’entretien des surfaces</a:t>
            </a:r>
          </a:p>
          <a:p>
            <a:pPr algn="just"/>
            <a:r>
              <a:rPr lang="fr-FR" altLang="fr-FR" sz="2000" dirty="0" smtClean="0">
                <a:solidFill>
                  <a:srgbClr val="5899D4"/>
                </a:solidFill>
              </a:rPr>
              <a:t>émission </a:t>
            </a:r>
            <a:r>
              <a:rPr lang="fr-FR" altLang="fr-FR" sz="2000" dirty="0">
                <a:solidFill>
                  <a:srgbClr val="5899D4"/>
                </a:solidFill>
              </a:rPr>
              <a:t>de biocide suite à un traitement « anti-mousses » des toitures en tuile </a:t>
            </a:r>
            <a:r>
              <a:rPr lang="fr-FR" altLang="fr-FR" sz="1400" dirty="0">
                <a:solidFill>
                  <a:srgbClr val="5899D4"/>
                </a:solidFill>
              </a:rPr>
              <a:t>(Van de </a:t>
            </a:r>
            <a:r>
              <a:rPr lang="fr-FR" altLang="fr-FR" sz="1400" dirty="0" err="1">
                <a:solidFill>
                  <a:srgbClr val="5899D4"/>
                </a:solidFill>
              </a:rPr>
              <a:t>Voorde</a:t>
            </a:r>
            <a:r>
              <a:rPr lang="fr-FR" altLang="fr-FR" sz="1400" dirty="0">
                <a:solidFill>
                  <a:srgbClr val="5899D4"/>
                </a:solidFill>
              </a:rPr>
              <a:t> 2012)</a:t>
            </a:r>
          </a:p>
        </p:txBody>
      </p:sp>
      <p:grpSp>
        <p:nvGrpSpPr>
          <p:cNvPr id="64517" name="Group 5"/>
          <p:cNvGrpSpPr>
            <a:grpSpLocks/>
          </p:cNvGrpSpPr>
          <p:nvPr/>
        </p:nvGrpSpPr>
        <p:grpSpPr bwMode="auto">
          <a:xfrm>
            <a:off x="5689065" y="2798159"/>
            <a:ext cx="4056525" cy="2495464"/>
            <a:chOff x="3284" y="2885"/>
            <a:chExt cx="2321" cy="1307"/>
          </a:xfrm>
        </p:grpSpPr>
        <p:sp>
          <p:nvSpPr>
            <p:cNvPr id="64820" name="Rectangle 6"/>
            <p:cNvSpPr>
              <a:spLocks noChangeArrowheads="1"/>
            </p:cNvSpPr>
            <p:nvPr/>
          </p:nvSpPr>
          <p:spPr bwMode="auto">
            <a:xfrm>
              <a:off x="3594" y="3015"/>
              <a:ext cx="1942" cy="9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821" name="Line 7"/>
            <p:cNvSpPr>
              <a:spLocks noChangeShapeType="1"/>
            </p:cNvSpPr>
            <p:nvPr/>
          </p:nvSpPr>
          <p:spPr bwMode="auto">
            <a:xfrm>
              <a:off x="3594" y="3972"/>
              <a:ext cx="194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22" name="Line 8"/>
            <p:cNvSpPr>
              <a:spLocks noChangeShapeType="1"/>
            </p:cNvSpPr>
            <p:nvPr/>
          </p:nvSpPr>
          <p:spPr bwMode="auto">
            <a:xfrm>
              <a:off x="3594" y="3780"/>
              <a:ext cx="194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23" name="Line 9"/>
            <p:cNvSpPr>
              <a:spLocks noChangeShapeType="1"/>
            </p:cNvSpPr>
            <p:nvPr/>
          </p:nvSpPr>
          <p:spPr bwMode="auto">
            <a:xfrm>
              <a:off x="3594" y="3590"/>
              <a:ext cx="194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24" name="Line 10"/>
            <p:cNvSpPr>
              <a:spLocks noChangeShapeType="1"/>
            </p:cNvSpPr>
            <p:nvPr/>
          </p:nvSpPr>
          <p:spPr bwMode="auto">
            <a:xfrm>
              <a:off x="3594" y="3207"/>
              <a:ext cx="194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25" name="Line 11"/>
            <p:cNvSpPr>
              <a:spLocks noChangeShapeType="1"/>
            </p:cNvSpPr>
            <p:nvPr/>
          </p:nvSpPr>
          <p:spPr bwMode="auto">
            <a:xfrm>
              <a:off x="3594" y="3015"/>
              <a:ext cx="194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26" name="Line 12"/>
            <p:cNvSpPr>
              <a:spLocks noChangeShapeType="1"/>
            </p:cNvSpPr>
            <p:nvPr/>
          </p:nvSpPr>
          <p:spPr bwMode="auto">
            <a:xfrm>
              <a:off x="3743" y="3015"/>
              <a:ext cx="0" cy="9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27" name="Line 13"/>
            <p:cNvSpPr>
              <a:spLocks noChangeShapeType="1"/>
            </p:cNvSpPr>
            <p:nvPr/>
          </p:nvSpPr>
          <p:spPr bwMode="auto">
            <a:xfrm>
              <a:off x="3893" y="3015"/>
              <a:ext cx="0" cy="9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28" name="Line 14"/>
            <p:cNvSpPr>
              <a:spLocks noChangeShapeType="1"/>
            </p:cNvSpPr>
            <p:nvPr/>
          </p:nvSpPr>
          <p:spPr bwMode="auto">
            <a:xfrm>
              <a:off x="4042" y="3015"/>
              <a:ext cx="0" cy="9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29" name="Line 15"/>
            <p:cNvSpPr>
              <a:spLocks noChangeShapeType="1"/>
            </p:cNvSpPr>
            <p:nvPr/>
          </p:nvSpPr>
          <p:spPr bwMode="auto">
            <a:xfrm>
              <a:off x="4193" y="3015"/>
              <a:ext cx="0" cy="9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30" name="Line 16"/>
            <p:cNvSpPr>
              <a:spLocks noChangeShapeType="1"/>
            </p:cNvSpPr>
            <p:nvPr/>
          </p:nvSpPr>
          <p:spPr bwMode="auto">
            <a:xfrm>
              <a:off x="4342" y="3015"/>
              <a:ext cx="0" cy="9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31" name="Line 17"/>
            <p:cNvSpPr>
              <a:spLocks noChangeShapeType="1"/>
            </p:cNvSpPr>
            <p:nvPr/>
          </p:nvSpPr>
          <p:spPr bwMode="auto">
            <a:xfrm>
              <a:off x="4491" y="3015"/>
              <a:ext cx="0" cy="9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32" name="Line 18"/>
            <p:cNvSpPr>
              <a:spLocks noChangeShapeType="1"/>
            </p:cNvSpPr>
            <p:nvPr/>
          </p:nvSpPr>
          <p:spPr bwMode="auto">
            <a:xfrm>
              <a:off x="4640" y="3015"/>
              <a:ext cx="0" cy="9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33" name="Line 19"/>
            <p:cNvSpPr>
              <a:spLocks noChangeShapeType="1"/>
            </p:cNvSpPr>
            <p:nvPr/>
          </p:nvSpPr>
          <p:spPr bwMode="auto">
            <a:xfrm>
              <a:off x="4789" y="3015"/>
              <a:ext cx="0" cy="9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34" name="Line 20"/>
            <p:cNvSpPr>
              <a:spLocks noChangeShapeType="1"/>
            </p:cNvSpPr>
            <p:nvPr/>
          </p:nvSpPr>
          <p:spPr bwMode="auto">
            <a:xfrm>
              <a:off x="4938" y="3015"/>
              <a:ext cx="0" cy="9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35" name="Line 21"/>
            <p:cNvSpPr>
              <a:spLocks noChangeShapeType="1"/>
            </p:cNvSpPr>
            <p:nvPr/>
          </p:nvSpPr>
          <p:spPr bwMode="auto">
            <a:xfrm>
              <a:off x="5089" y="3015"/>
              <a:ext cx="0" cy="9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36" name="Line 22"/>
            <p:cNvSpPr>
              <a:spLocks noChangeShapeType="1"/>
            </p:cNvSpPr>
            <p:nvPr/>
          </p:nvSpPr>
          <p:spPr bwMode="auto">
            <a:xfrm>
              <a:off x="5238" y="3015"/>
              <a:ext cx="0" cy="9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37" name="Line 23"/>
            <p:cNvSpPr>
              <a:spLocks noChangeShapeType="1"/>
            </p:cNvSpPr>
            <p:nvPr/>
          </p:nvSpPr>
          <p:spPr bwMode="auto">
            <a:xfrm>
              <a:off x="5387" y="3015"/>
              <a:ext cx="0" cy="9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38" name="Line 24"/>
            <p:cNvSpPr>
              <a:spLocks noChangeShapeType="1"/>
            </p:cNvSpPr>
            <p:nvPr/>
          </p:nvSpPr>
          <p:spPr bwMode="auto">
            <a:xfrm>
              <a:off x="5536" y="3015"/>
              <a:ext cx="0" cy="9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39" name="Rectangle 25"/>
            <p:cNvSpPr>
              <a:spLocks noChangeArrowheads="1"/>
            </p:cNvSpPr>
            <p:nvPr/>
          </p:nvSpPr>
          <p:spPr bwMode="auto">
            <a:xfrm>
              <a:off x="3594" y="3015"/>
              <a:ext cx="1942" cy="957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840" name="Line 26"/>
            <p:cNvSpPr>
              <a:spLocks noChangeShapeType="1"/>
            </p:cNvSpPr>
            <p:nvPr/>
          </p:nvSpPr>
          <p:spPr bwMode="auto">
            <a:xfrm>
              <a:off x="3594" y="3015"/>
              <a:ext cx="0" cy="9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41" name="Line 27"/>
            <p:cNvSpPr>
              <a:spLocks noChangeShapeType="1"/>
            </p:cNvSpPr>
            <p:nvPr/>
          </p:nvSpPr>
          <p:spPr bwMode="auto">
            <a:xfrm>
              <a:off x="3582" y="3972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42" name="Line 28"/>
            <p:cNvSpPr>
              <a:spLocks noChangeShapeType="1"/>
            </p:cNvSpPr>
            <p:nvPr/>
          </p:nvSpPr>
          <p:spPr bwMode="auto">
            <a:xfrm>
              <a:off x="3582" y="3914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43" name="Line 29"/>
            <p:cNvSpPr>
              <a:spLocks noChangeShapeType="1"/>
            </p:cNvSpPr>
            <p:nvPr/>
          </p:nvSpPr>
          <p:spPr bwMode="auto">
            <a:xfrm>
              <a:off x="3582" y="3881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44" name="Line 30"/>
            <p:cNvSpPr>
              <a:spLocks noChangeShapeType="1"/>
            </p:cNvSpPr>
            <p:nvPr/>
          </p:nvSpPr>
          <p:spPr bwMode="auto">
            <a:xfrm>
              <a:off x="3582" y="3857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45" name="Line 31"/>
            <p:cNvSpPr>
              <a:spLocks noChangeShapeType="1"/>
            </p:cNvSpPr>
            <p:nvPr/>
          </p:nvSpPr>
          <p:spPr bwMode="auto">
            <a:xfrm>
              <a:off x="3582" y="383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46" name="Line 32"/>
            <p:cNvSpPr>
              <a:spLocks noChangeShapeType="1"/>
            </p:cNvSpPr>
            <p:nvPr/>
          </p:nvSpPr>
          <p:spPr bwMode="auto">
            <a:xfrm>
              <a:off x="3582" y="3824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47" name="Line 33"/>
            <p:cNvSpPr>
              <a:spLocks noChangeShapeType="1"/>
            </p:cNvSpPr>
            <p:nvPr/>
          </p:nvSpPr>
          <p:spPr bwMode="auto">
            <a:xfrm>
              <a:off x="3582" y="3811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48" name="Line 34"/>
            <p:cNvSpPr>
              <a:spLocks noChangeShapeType="1"/>
            </p:cNvSpPr>
            <p:nvPr/>
          </p:nvSpPr>
          <p:spPr bwMode="auto">
            <a:xfrm>
              <a:off x="3582" y="379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49" name="Line 35"/>
            <p:cNvSpPr>
              <a:spLocks noChangeShapeType="1"/>
            </p:cNvSpPr>
            <p:nvPr/>
          </p:nvSpPr>
          <p:spPr bwMode="auto">
            <a:xfrm>
              <a:off x="3582" y="3790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50" name="Line 36"/>
            <p:cNvSpPr>
              <a:spLocks noChangeShapeType="1"/>
            </p:cNvSpPr>
            <p:nvPr/>
          </p:nvSpPr>
          <p:spPr bwMode="auto">
            <a:xfrm>
              <a:off x="3582" y="3780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51" name="Line 37"/>
            <p:cNvSpPr>
              <a:spLocks noChangeShapeType="1"/>
            </p:cNvSpPr>
            <p:nvPr/>
          </p:nvSpPr>
          <p:spPr bwMode="auto">
            <a:xfrm>
              <a:off x="3582" y="3724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52" name="Line 38"/>
            <p:cNvSpPr>
              <a:spLocks noChangeShapeType="1"/>
            </p:cNvSpPr>
            <p:nvPr/>
          </p:nvSpPr>
          <p:spPr bwMode="auto">
            <a:xfrm>
              <a:off x="3582" y="368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53" name="Line 39"/>
            <p:cNvSpPr>
              <a:spLocks noChangeShapeType="1"/>
            </p:cNvSpPr>
            <p:nvPr/>
          </p:nvSpPr>
          <p:spPr bwMode="auto">
            <a:xfrm>
              <a:off x="3582" y="3666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54" name="Line 40"/>
            <p:cNvSpPr>
              <a:spLocks noChangeShapeType="1"/>
            </p:cNvSpPr>
            <p:nvPr/>
          </p:nvSpPr>
          <p:spPr bwMode="auto">
            <a:xfrm>
              <a:off x="3582" y="364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55" name="Line 41"/>
            <p:cNvSpPr>
              <a:spLocks noChangeShapeType="1"/>
            </p:cNvSpPr>
            <p:nvPr/>
          </p:nvSpPr>
          <p:spPr bwMode="auto">
            <a:xfrm>
              <a:off x="3582" y="3631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56" name="Line 42"/>
            <p:cNvSpPr>
              <a:spLocks noChangeShapeType="1"/>
            </p:cNvSpPr>
            <p:nvPr/>
          </p:nvSpPr>
          <p:spPr bwMode="auto">
            <a:xfrm>
              <a:off x="3582" y="361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57" name="Line 43"/>
            <p:cNvSpPr>
              <a:spLocks noChangeShapeType="1"/>
            </p:cNvSpPr>
            <p:nvPr/>
          </p:nvSpPr>
          <p:spPr bwMode="auto">
            <a:xfrm>
              <a:off x="3582" y="360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58" name="Line 44"/>
            <p:cNvSpPr>
              <a:spLocks noChangeShapeType="1"/>
            </p:cNvSpPr>
            <p:nvPr/>
          </p:nvSpPr>
          <p:spPr bwMode="auto">
            <a:xfrm>
              <a:off x="3582" y="359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59" name="Line 45"/>
            <p:cNvSpPr>
              <a:spLocks noChangeShapeType="1"/>
            </p:cNvSpPr>
            <p:nvPr/>
          </p:nvSpPr>
          <p:spPr bwMode="auto">
            <a:xfrm>
              <a:off x="3582" y="3590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60" name="Line 46"/>
            <p:cNvSpPr>
              <a:spLocks noChangeShapeType="1"/>
            </p:cNvSpPr>
            <p:nvPr/>
          </p:nvSpPr>
          <p:spPr bwMode="auto">
            <a:xfrm>
              <a:off x="3582" y="3532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61" name="Line 47"/>
            <p:cNvSpPr>
              <a:spLocks noChangeShapeType="1"/>
            </p:cNvSpPr>
            <p:nvPr/>
          </p:nvSpPr>
          <p:spPr bwMode="auto">
            <a:xfrm>
              <a:off x="3582" y="349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62" name="Line 48"/>
            <p:cNvSpPr>
              <a:spLocks noChangeShapeType="1"/>
            </p:cNvSpPr>
            <p:nvPr/>
          </p:nvSpPr>
          <p:spPr bwMode="auto">
            <a:xfrm>
              <a:off x="3582" y="3474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63" name="Line 49"/>
            <p:cNvSpPr>
              <a:spLocks noChangeShapeType="1"/>
            </p:cNvSpPr>
            <p:nvPr/>
          </p:nvSpPr>
          <p:spPr bwMode="auto">
            <a:xfrm>
              <a:off x="3582" y="3456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64" name="Line 50"/>
            <p:cNvSpPr>
              <a:spLocks noChangeShapeType="1"/>
            </p:cNvSpPr>
            <p:nvPr/>
          </p:nvSpPr>
          <p:spPr bwMode="auto">
            <a:xfrm>
              <a:off x="3582" y="3441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65" name="Line 51"/>
            <p:cNvSpPr>
              <a:spLocks noChangeShapeType="1"/>
            </p:cNvSpPr>
            <p:nvPr/>
          </p:nvSpPr>
          <p:spPr bwMode="auto">
            <a:xfrm>
              <a:off x="3582" y="342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66" name="Line 52"/>
            <p:cNvSpPr>
              <a:spLocks noChangeShapeType="1"/>
            </p:cNvSpPr>
            <p:nvPr/>
          </p:nvSpPr>
          <p:spPr bwMode="auto">
            <a:xfrm>
              <a:off x="3582" y="3416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67" name="Line 53"/>
            <p:cNvSpPr>
              <a:spLocks noChangeShapeType="1"/>
            </p:cNvSpPr>
            <p:nvPr/>
          </p:nvSpPr>
          <p:spPr bwMode="auto">
            <a:xfrm>
              <a:off x="3582" y="3406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68" name="Line 54"/>
            <p:cNvSpPr>
              <a:spLocks noChangeShapeType="1"/>
            </p:cNvSpPr>
            <p:nvPr/>
          </p:nvSpPr>
          <p:spPr bwMode="auto">
            <a:xfrm>
              <a:off x="3582" y="339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69" name="Line 55"/>
            <p:cNvSpPr>
              <a:spLocks noChangeShapeType="1"/>
            </p:cNvSpPr>
            <p:nvPr/>
          </p:nvSpPr>
          <p:spPr bwMode="auto">
            <a:xfrm>
              <a:off x="3582" y="3340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70" name="Line 56"/>
            <p:cNvSpPr>
              <a:spLocks noChangeShapeType="1"/>
            </p:cNvSpPr>
            <p:nvPr/>
          </p:nvSpPr>
          <p:spPr bwMode="auto">
            <a:xfrm>
              <a:off x="3582" y="3307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71" name="Line 57"/>
            <p:cNvSpPr>
              <a:spLocks noChangeShapeType="1"/>
            </p:cNvSpPr>
            <p:nvPr/>
          </p:nvSpPr>
          <p:spPr bwMode="auto">
            <a:xfrm>
              <a:off x="3582" y="3282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72" name="Line 58"/>
            <p:cNvSpPr>
              <a:spLocks noChangeShapeType="1"/>
            </p:cNvSpPr>
            <p:nvPr/>
          </p:nvSpPr>
          <p:spPr bwMode="auto">
            <a:xfrm>
              <a:off x="3582" y="3263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73" name="Line 59"/>
            <p:cNvSpPr>
              <a:spLocks noChangeShapeType="1"/>
            </p:cNvSpPr>
            <p:nvPr/>
          </p:nvSpPr>
          <p:spPr bwMode="auto">
            <a:xfrm>
              <a:off x="3582" y="324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74" name="Line 60"/>
            <p:cNvSpPr>
              <a:spLocks noChangeShapeType="1"/>
            </p:cNvSpPr>
            <p:nvPr/>
          </p:nvSpPr>
          <p:spPr bwMode="auto">
            <a:xfrm>
              <a:off x="3582" y="3236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75" name="Line 61"/>
            <p:cNvSpPr>
              <a:spLocks noChangeShapeType="1"/>
            </p:cNvSpPr>
            <p:nvPr/>
          </p:nvSpPr>
          <p:spPr bwMode="auto">
            <a:xfrm>
              <a:off x="3582" y="3226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76" name="Line 62"/>
            <p:cNvSpPr>
              <a:spLocks noChangeShapeType="1"/>
            </p:cNvSpPr>
            <p:nvPr/>
          </p:nvSpPr>
          <p:spPr bwMode="auto">
            <a:xfrm>
              <a:off x="3582" y="3216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77" name="Line 63"/>
            <p:cNvSpPr>
              <a:spLocks noChangeShapeType="1"/>
            </p:cNvSpPr>
            <p:nvPr/>
          </p:nvSpPr>
          <p:spPr bwMode="auto">
            <a:xfrm>
              <a:off x="3582" y="3207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78" name="Line 64"/>
            <p:cNvSpPr>
              <a:spLocks noChangeShapeType="1"/>
            </p:cNvSpPr>
            <p:nvPr/>
          </p:nvSpPr>
          <p:spPr bwMode="auto">
            <a:xfrm>
              <a:off x="3582" y="3150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79" name="Line 65"/>
            <p:cNvSpPr>
              <a:spLocks noChangeShapeType="1"/>
            </p:cNvSpPr>
            <p:nvPr/>
          </p:nvSpPr>
          <p:spPr bwMode="auto">
            <a:xfrm>
              <a:off x="3582" y="3114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80" name="Line 66"/>
            <p:cNvSpPr>
              <a:spLocks noChangeShapeType="1"/>
            </p:cNvSpPr>
            <p:nvPr/>
          </p:nvSpPr>
          <p:spPr bwMode="auto">
            <a:xfrm>
              <a:off x="3582" y="3092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81" name="Line 67"/>
            <p:cNvSpPr>
              <a:spLocks noChangeShapeType="1"/>
            </p:cNvSpPr>
            <p:nvPr/>
          </p:nvSpPr>
          <p:spPr bwMode="auto">
            <a:xfrm>
              <a:off x="3582" y="3073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82" name="Line 68"/>
            <p:cNvSpPr>
              <a:spLocks noChangeShapeType="1"/>
            </p:cNvSpPr>
            <p:nvPr/>
          </p:nvSpPr>
          <p:spPr bwMode="auto">
            <a:xfrm>
              <a:off x="3582" y="3059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83" name="Line 69"/>
            <p:cNvSpPr>
              <a:spLocks noChangeShapeType="1"/>
            </p:cNvSpPr>
            <p:nvPr/>
          </p:nvSpPr>
          <p:spPr bwMode="auto">
            <a:xfrm>
              <a:off x="3582" y="3044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84" name="Line 70"/>
            <p:cNvSpPr>
              <a:spLocks noChangeShapeType="1"/>
            </p:cNvSpPr>
            <p:nvPr/>
          </p:nvSpPr>
          <p:spPr bwMode="auto">
            <a:xfrm>
              <a:off x="3582" y="3034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85" name="Line 71"/>
            <p:cNvSpPr>
              <a:spLocks noChangeShapeType="1"/>
            </p:cNvSpPr>
            <p:nvPr/>
          </p:nvSpPr>
          <p:spPr bwMode="auto">
            <a:xfrm>
              <a:off x="3582" y="3024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86" name="Line 72"/>
            <p:cNvSpPr>
              <a:spLocks noChangeShapeType="1"/>
            </p:cNvSpPr>
            <p:nvPr/>
          </p:nvSpPr>
          <p:spPr bwMode="auto">
            <a:xfrm>
              <a:off x="3582" y="3015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87" name="Line 73"/>
            <p:cNvSpPr>
              <a:spLocks noChangeShapeType="1"/>
            </p:cNvSpPr>
            <p:nvPr/>
          </p:nvSpPr>
          <p:spPr bwMode="auto">
            <a:xfrm>
              <a:off x="3578" y="3972"/>
              <a:ext cx="1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88" name="Line 74"/>
            <p:cNvSpPr>
              <a:spLocks noChangeShapeType="1"/>
            </p:cNvSpPr>
            <p:nvPr/>
          </p:nvSpPr>
          <p:spPr bwMode="auto">
            <a:xfrm>
              <a:off x="3578" y="3780"/>
              <a:ext cx="1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89" name="Line 75"/>
            <p:cNvSpPr>
              <a:spLocks noChangeShapeType="1"/>
            </p:cNvSpPr>
            <p:nvPr/>
          </p:nvSpPr>
          <p:spPr bwMode="auto">
            <a:xfrm>
              <a:off x="3578" y="3590"/>
              <a:ext cx="1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90" name="Line 76"/>
            <p:cNvSpPr>
              <a:spLocks noChangeShapeType="1"/>
            </p:cNvSpPr>
            <p:nvPr/>
          </p:nvSpPr>
          <p:spPr bwMode="auto">
            <a:xfrm>
              <a:off x="3578" y="3398"/>
              <a:ext cx="1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91" name="Line 77"/>
            <p:cNvSpPr>
              <a:spLocks noChangeShapeType="1"/>
            </p:cNvSpPr>
            <p:nvPr/>
          </p:nvSpPr>
          <p:spPr bwMode="auto">
            <a:xfrm>
              <a:off x="3578" y="3207"/>
              <a:ext cx="1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92" name="Line 78"/>
            <p:cNvSpPr>
              <a:spLocks noChangeShapeType="1"/>
            </p:cNvSpPr>
            <p:nvPr/>
          </p:nvSpPr>
          <p:spPr bwMode="auto">
            <a:xfrm>
              <a:off x="3578" y="3015"/>
              <a:ext cx="1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93" name="Line 79"/>
            <p:cNvSpPr>
              <a:spLocks noChangeShapeType="1"/>
            </p:cNvSpPr>
            <p:nvPr/>
          </p:nvSpPr>
          <p:spPr bwMode="auto">
            <a:xfrm>
              <a:off x="3594" y="3398"/>
              <a:ext cx="194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94" name="Line 80"/>
            <p:cNvSpPr>
              <a:spLocks noChangeShapeType="1"/>
            </p:cNvSpPr>
            <p:nvPr/>
          </p:nvSpPr>
          <p:spPr bwMode="auto">
            <a:xfrm flipV="1">
              <a:off x="3594" y="3398"/>
              <a:ext cx="0" cy="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95" name="Line 81"/>
            <p:cNvSpPr>
              <a:spLocks noChangeShapeType="1"/>
            </p:cNvSpPr>
            <p:nvPr/>
          </p:nvSpPr>
          <p:spPr bwMode="auto">
            <a:xfrm flipV="1">
              <a:off x="3743" y="3398"/>
              <a:ext cx="0" cy="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96" name="Line 82"/>
            <p:cNvSpPr>
              <a:spLocks noChangeShapeType="1"/>
            </p:cNvSpPr>
            <p:nvPr/>
          </p:nvSpPr>
          <p:spPr bwMode="auto">
            <a:xfrm flipV="1">
              <a:off x="3893" y="3398"/>
              <a:ext cx="0" cy="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97" name="Line 83"/>
            <p:cNvSpPr>
              <a:spLocks noChangeShapeType="1"/>
            </p:cNvSpPr>
            <p:nvPr/>
          </p:nvSpPr>
          <p:spPr bwMode="auto">
            <a:xfrm flipV="1">
              <a:off x="4042" y="3398"/>
              <a:ext cx="0" cy="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98" name="Line 84"/>
            <p:cNvSpPr>
              <a:spLocks noChangeShapeType="1"/>
            </p:cNvSpPr>
            <p:nvPr/>
          </p:nvSpPr>
          <p:spPr bwMode="auto">
            <a:xfrm flipV="1">
              <a:off x="4193" y="3398"/>
              <a:ext cx="0" cy="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99" name="Line 85"/>
            <p:cNvSpPr>
              <a:spLocks noChangeShapeType="1"/>
            </p:cNvSpPr>
            <p:nvPr/>
          </p:nvSpPr>
          <p:spPr bwMode="auto">
            <a:xfrm flipV="1">
              <a:off x="4342" y="3398"/>
              <a:ext cx="0" cy="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900" name="Line 86"/>
            <p:cNvSpPr>
              <a:spLocks noChangeShapeType="1"/>
            </p:cNvSpPr>
            <p:nvPr/>
          </p:nvSpPr>
          <p:spPr bwMode="auto">
            <a:xfrm flipV="1">
              <a:off x="4491" y="3398"/>
              <a:ext cx="0" cy="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901" name="Line 87"/>
            <p:cNvSpPr>
              <a:spLocks noChangeShapeType="1"/>
            </p:cNvSpPr>
            <p:nvPr/>
          </p:nvSpPr>
          <p:spPr bwMode="auto">
            <a:xfrm flipV="1">
              <a:off x="4640" y="3398"/>
              <a:ext cx="0" cy="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902" name="Line 88"/>
            <p:cNvSpPr>
              <a:spLocks noChangeShapeType="1"/>
            </p:cNvSpPr>
            <p:nvPr/>
          </p:nvSpPr>
          <p:spPr bwMode="auto">
            <a:xfrm flipV="1">
              <a:off x="4789" y="3398"/>
              <a:ext cx="0" cy="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903" name="Line 89"/>
            <p:cNvSpPr>
              <a:spLocks noChangeShapeType="1"/>
            </p:cNvSpPr>
            <p:nvPr/>
          </p:nvSpPr>
          <p:spPr bwMode="auto">
            <a:xfrm flipV="1">
              <a:off x="4938" y="3398"/>
              <a:ext cx="0" cy="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904" name="Line 90"/>
            <p:cNvSpPr>
              <a:spLocks noChangeShapeType="1"/>
            </p:cNvSpPr>
            <p:nvPr/>
          </p:nvSpPr>
          <p:spPr bwMode="auto">
            <a:xfrm flipV="1">
              <a:off x="5089" y="3398"/>
              <a:ext cx="0" cy="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905" name="Line 91"/>
            <p:cNvSpPr>
              <a:spLocks noChangeShapeType="1"/>
            </p:cNvSpPr>
            <p:nvPr/>
          </p:nvSpPr>
          <p:spPr bwMode="auto">
            <a:xfrm flipV="1">
              <a:off x="5238" y="3398"/>
              <a:ext cx="0" cy="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906" name="Line 92"/>
            <p:cNvSpPr>
              <a:spLocks noChangeShapeType="1"/>
            </p:cNvSpPr>
            <p:nvPr/>
          </p:nvSpPr>
          <p:spPr bwMode="auto">
            <a:xfrm flipV="1">
              <a:off x="5387" y="3398"/>
              <a:ext cx="0" cy="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907" name="Line 93"/>
            <p:cNvSpPr>
              <a:spLocks noChangeShapeType="1"/>
            </p:cNvSpPr>
            <p:nvPr/>
          </p:nvSpPr>
          <p:spPr bwMode="auto">
            <a:xfrm flipV="1">
              <a:off x="5536" y="3398"/>
              <a:ext cx="0" cy="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908" name="Rectangle 94"/>
            <p:cNvSpPr>
              <a:spLocks noChangeArrowheads="1"/>
            </p:cNvSpPr>
            <p:nvPr/>
          </p:nvSpPr>
          <p:spPr bwMode="auto">
            <a:xfrm>
              <a:off x="3594" y="3499"/>
              <a:ext cx="44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09" name="Rectangle 95"/>
            <p:cNvSpPr>
              <a:spLocks noChangeArrowheads="1"/>
            </p:cNvSpPr>
            <p:nvPr/>
          </p:nvSpPr>
          <p:spPr bwMode="auto">
            <a:xfrm>
              <a:off x="3663" y="3499"/>
              <a:ext cx="43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10" name="Rectangle 96"/>
            <p:cNvSpPr>
              <a:spLocks noChangeArrowheads="1"/>
            </p:cNvSpPr>
            <p:nvPr/>
          </p:nvSpPr>
          <p:spPr bwMode="auto">
            <a:xfrm>
              <a:off x="3731" y="3499"/>
              <a:ext cx="44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11" name="Rectangle 97"/>
            <p:cNvSpPr>
              <a:spLocks noChangeArrowheads="1"/>
            </p:cNvSpPr>
            <p:nvPr/>
          </p:nvSpPr>
          <p:spPr bwMode="auto">
            <a:xfrm>
              <a:off x="3799" y="3499"/>
              <a:ext cx="44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12" name="Rectangle 98"/>
            <p:cNvSpPr>
              <a:spLocks noChangeArrowheads="1"/>
            </p:cNvSpPr>
            <p:nvPr/>
          </p:nvSpPr>
          <p:spPr bwMode="auto">
            <a:xfrm>
              <a:off x="3868" y="3499"/>
              <a:ext cx="43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13" name="Rectangle 99"/>
            <p:cNvSpPr>
              <a:spLocks noChangeArrowheads="1"/>
            </p:cNvSpPr>
            <p:nvPr/>
          </p:nvSpPr>
          <p:spPr bwMode="auto">
            <a:xfrm>
              <a:off x="3936" y="3499"/>
              <a:ext cx="44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14" name="Rectangle 100"/>
            <p:cNvSpPr>
              <a:spLocks noChangeArrowheads="1"/>
            </p:cNvSpPr>
            <p:nvPr/>
          </p:nvSpPr>
          <p:spPr bwMode="auto">
            <a:xfrm>
              <a:off x="4004" y="3499"/>
              <a:ext cx="44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15" name="Rectangle 101"/>
            <p:cNvSpPr>
              <a:spLocks noChangeArrowheads="1"/>
            </p:cNvSpPr>
            <p:nvPr/>
          </p:nvSpPr>
          <p:spPr bwMode="auto">
            <a:xfrm>
              <a:off x="4073" y="3499"/>
              <a:ext cx="43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16" name="Rectangle 102"/>
            <p:cNvSpPr>
              <a:spLocks noChangeArrowheads="1"/>
            </p:cNvSpPr>
            <p:nvPr/>
          </p:nvSpPr>
          <p:spPr bwMode="auto">
            <a:xfrm>
              <a:off x="4141" y="3499"/>
              <a:ext cx="43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17" name="Rectangle 103"/>
            <p:cNvSpPr>
              <a:spLocks noChangeArrowheads="1"/>
            </p:cNvSpPr>
            <p:nvPr/>
          </p:nvSpPr>
          <p:spPr bwMode="auto">
            <a:xfrm>
              <a:off x="4209" y="3499"/>
              <a:ext cx="44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18" name="Rectangle 104"/>
            <p:cNvSpPr>
              <a:spLocks noChangeArrowheads="1"/>
            </p:cNvSpPr>
            <p:nvPr/>
          </p:nvSpPr>
          <p:spPr bwMode="auto">
            <a:xfrm>
              <a:off x="4278" y="3499"/>
              <a:ext cx="43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19" name="Rectangle 105"/>
            <p:cNvSpPr>
              <a:spLocks noChangeArrowheads="1"/>
            </p:cNvSpPr>
            <p:nvPr/>
          </p:nvSpPr>
          <p:spPr bwMode="auto">
            <a:xfrm>
              <a:off x="4346" y="3499"/>
              <a:ext cx="43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20" name="Rectangle 106"/>
            <p:cNvSpPr>
              <a:spLocks noChangeArrowheads="1"/>
            </p:cNvSpPr>
            <p:nvPr/>
          </p:nvSpPr>
          <p:spPr bwMode="auto">
            <a:xfrm>
              <a:off x="4414" y="3499"/>
              <a:ext cx="44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21" name="Rectangle 107"/>
            <p:cNvSpPr>
              <a:spLocks noChangeArrowheads="1"/>
            </p:cNvSpPr>
            <p:nvPr/>
          </p:nvSpPr>
          <p:spPr bwMode="auto">
            <a:xfrm>
              <a:off x="4483" y="3499"/>
              <a:ext cx="43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22" name="Rectangle 108"/>
            <p:cNvSpPr>
              <a:spLocks noChangeArrowheads="1"/>
            </p:cNvSpPr>
            <p:nvPr/>
          </p:nvSpPr>
          <p:spPr bwMode="auto">
            <a:xfrm>
              <a:off x="4551" y="3499"/>
              <a:ext cx="43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23" name="Rectangle 109"/>
            <p:cNvSpPr>
              <a:spLocks noChangeArrowheads="1"/>
            </p:cNvSpPr>
            <p:nvPr/>
          </p:nvSpPr>
          <p:spPr bwMode="auto">
            <a:xfrm>
              <a:off x="4619" y="3499"/>
              <a:ext cx="44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24" name="Rectangle 110"/>
            <p:cNvSpPr>
              <a:spLocks noChangeArrowheads="1"/>
            </p:cNvSpPr>
            <p:nvPr/>
          </p:nvSpPr>
          <p:spPr bwMode="auto">
            <a:xfrm>
              <a:off x="4688" y="3499"/>
              <a:ext cx="43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25" name="Rectangle 111"/>
            <p:cNvSpPr>
              <a:spLocks noChangeArrowheads="1"/>
            </p:cNvSpPr>
            <p:nvPr/>
          </p:nvSpPr>
          <p:spPr bwMode="auto">
            <a:xfrm>
              <a:off x="4756" y="3499"/>
              <a:ext cx="43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26" name="Rectangle 112"/>
            <p:cNvSpPr>
              <a:spLocks noChangeArrowheads="1"/>
            </p:cNvSpPr>
            <p:nvPr/>
          </p:nvSpPr>
          <p:spPr bwMode="auto">
            <a:xfrm>
              <a:off x="4824" y="3499"/>
              <a:ext cx="44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27" name="Rectangle 113"/>
            <p:cNvSpPr>
              <a:spLocks noChangeArrowheads="1"/>
            </p:cNvSpPr>
            <p:nvPr/>
          </p:nvSpPr>
          <p:spPr bwMode="auto">
            <a:xfrm>
              <a:off x="4893" y="3499"/>
              <a:ext cx="43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28" name="Rectangle 114"/>
            <p:cNvSpPr>
              <a:spLocks noChangeArrowheads="1"/>
            </p:cNvSpPr>
            <p:nvPr/>
          </p:nvSpPr>
          <p:spPr bwMode="auto">
            <a:xfrm>
              <a:off x="4961" y="3499"/>
              <a:ext cx="43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29" name="Rectangle 115"/>
            <p:cNvSpPr>
              <a:spLocks noChangeArrowheads="1"/>
            </p:cNvSpPr>
            <p:nvPr/>
          </p:nvSpPr>
          <p:spPr bwMode="auto">
            <a:xfrm>
              <a:off x="5029" y="3499"/>
              <a:ext cx="44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30" name="Rectangle 116"/>
            <p:cNvSpPr>
              <a:spLocks noChangeArrowheads="1"/>
            </p:cNvSpPr>
            <p:nvPr/>
          </p:nvSpPr>
          <p:spPr bwMode="auto">
            <a:xfrm>
              <a:off x="5098" y="3499"/>
              <a:ext cx="43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31" name="Rectangle 117"/>
            <p:cNvSpPr>
              <a:spLocks noChangeArrowheads="1"/>
            </p:cNvSpPr>
            <p:nvPr/>
          </p:nvSpPr>
          <p:spPr bwMode="auto">
            <a:xfrm>
              <a:off x="5166" y="3499"/>
              <a:ext cx="43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32" name="Rectangle 118"/>
            <p:cNvSpPr>
              <a:spLocks noChangeArrowheads="1"/>
            </p:cNvSpPr>
            <p:nvPr/>
          </p:nvSpPr>
          <p:spPr bwMode="auto">
            <a:xfrm>
              <a:off x="5234" y="3499"/>
              <a:ext cx="44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33" name="Rectangle 119"/>
            <p:cNvSpPr>
              <a:spLocks noChangeArrowheads="1"/>
            </p:cNvSpPr>
            <p:nvPr/>
          </p:nvSpPr>
          <p:spPr bwMode="auto">
            <a:xfrm>
              <a:off x="5303" y="3499"/>
              <a:ext cx="43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34" name="Rectangle 120"/>
            <p:cNvSpPr>
              <a:spLocks noChangeArrowheads="1"/>
            </p:cNvSpPr>
            <p:nvPr/>
          </p:nvSpPr>
          <p:spPr bwMode="auto">
            <a:xfrm>
              <a:off x="5371" y="3499"/>
              <a:ext cx="43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35" name="Rectangle 121"/>
            <p:cNvSpPr>
              <a:spLocks noChangeArrowheads="1"/>
            </p:cNvSpPr>
            <p:nvPr/>
          </p:nvSpPr>
          <p:spPr bwMode="auto">
            <a:xfrm>
              <a:off x="5439" y="3499"/>
              <a:ext cx="44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36" name="Rectangle 122"/>
            <p:cNvSpPr>
              <a:spLocks noChangeArrowheads="1"/>
            </p:cNvSpPr>
            <p:nvPr/>
          </p:nvSpPr>
          <p:spPr bwMode="auto">
            <a:xfrm>
              <a:off x="5507" y="3499"/>
              <a:ext cx="3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37" name="Rectangle 123"/>
            <p:cNvSpPr>
              <a:spLocks noChangeArrowheads="1"/>
            </p:cNvSpPr>
            <p:nvPr/>
          </p:nvSpPr>
          <p:spPr bwMode="auto">
            <a:xfrm>
              <a:off x="3594" y="3821"/>
              <a:ext cx="13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38" name="Rectangle 124"/>
            <p:cNvSpPr>
              <a:spLocks noChangeArrowheads="1"/>
            </p:cNvSpPr>
            <p:nvPr/>
          </p:nvSpPr>
          <p:spPr bwMode="auto">
            <a:xfrm>
              <a:off x="3632" y="3821"/>
              <a:ext cx="12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39" name="Rectangle 125"/>
            <p:cNvSpPr>
              <a:spLocks noChangeArrowheads="1"/>
            </p:cNvSpPr>
            <p:nvPr/>
          </p:nvSpPr>
          <p:spPr bwMode="auto">
            <a:xfrm>
              <a:off x="3669" y="3821"/>
              <a:ext cx="12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40" name="Rectangle 126"/>
            <p:cNvSpPr>
              <a:spLocks noChangeArrowheads="1"/>
            </p:cNvSpPr>
            <p:nvPr/>
          </p:nvSpPr>
          <p:spPr bwMode="auto">
            <a:xfrm>
              <a:off x="3706" y="3821"/>
              <a:ext cx="13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41" name="Rectangle 127"/>
            <p:cNvSpPr>
              <a:spLocks noChangeArrowheads="1"/>
            </p:cNvSpPr>
            <p:nvPr/>
          </p:nvSpPr>
          <p:spPr bwMode="auto">
            <a:xfrm>
              <a:off x="3743" y="3821"/>
              <a:ext cx="13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42" name="Rectangle 128"/>
            <p:cNvSpPr>
              <a:spLocks noChangeArrowheads="1"/>
            </p:cNvSpPr>
            <p:nvPr/>
          </p:nvSpPr>
          <p:spPr bwMode="auto">
            <a:xfrm>
              <a:off x="3781" y="3821"/>
              <a:ext cx="12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43" name="Rectangle 129"/>
            <p:cNvSpPr>
              <a:spLocks noChangeArrowheads="1"/>
            </p:cNvSpPr>
            <p:nvPr/>
          </p:nvSpPr>
          <p:spPr bwMode="auto">
            <a:xfrm>
              <a:off x="3818" y="3821"/>
              <a:ext cx="12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44" name="Rectangle 130"/>
            <p:cNvSpPr>
              <a:spLocks noChangeArrowheads="1"/>
            </p:cNvSpPr>
            <p:nvPr/>
          </p:nvSpPr>
          <p:spPr bwMode="auto">
            <a:xfrm>
              <a:off x="3855" y="3821"/>
              <a:ext cx="13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45" name="Rectangle 131"/>
            <p:cNvSpPr>
              <a:spLocks noChangeArrowheads="1"/>
            </p:cNvSpPr>
            <p:nvPr/>
          </p:nvSpPr>
          <p:spPr bwMode="auto">
            <a:xfrm>
              <a:off x="3893" y="3821"/>
              <a:ext cx="12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46" name="Rectangle 132"/>
            <p:cNvSpPr>
              <a:spLocks noChangeArrowheads="1"/>
            </p:cNvSpPr>
            <p:nvPr/>
          </p:nvSpPr>
          <p:spPr bwMode="auto">
            <a:xfrm>
              <a:off x="3930" y="3821"/>
              <a:ext cx="12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47" name="Rectangle 133"/>
            <p:cNvSpPr>
              <a:spLocks noChangeArrowheads="1"/>
            </p:cNvSpPr>
            <p:nvPr/>
          </p:nvSpPr>
          <p:spPr bwMode="auto">
            <a:xfrm>
              <a:off x="3967" y="3821"/>
              <a:ext cx="13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48" name="Rectangle 134"/>
            <p:cNvSpPr>
              <a:spLocks noChangeArrowheads="1"/>
            </p:cNvSpPr>
            <p:nvPr/>
          </p:nvSpPr>
          <p:spPr bwMode="auto">
            <a:xfrm>
              <a:off x="4004" y="3821"/>
              <a:ext cx="13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49" name="Rectangle 135"/>
            <p:cNvSpPr>
              <a:spLocks noChangeArrowheads="1"/>
            </p:cNvSpPr>
            <p:nvPr/>
          </p:nvSpPr>
          <p:spPr bwMode="auto">
            <a:xfrm>
              <a:off x="4042" y="3821"/>
              <a:ext cx="12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50" name="Rectangle 136"/>
            <p:cNvSpPr>
              <a:spLocks noChangeArrowheads="1"/>
            </p:cNvSpPr>
            <p:nvPr/>
          </p:nvSpPr>
          <p:spPr bwMode="auto">
            <a:xfrm>
              <a:off x="4079" y="3821"/>
              <a:ext cx="12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51" name="Rectangle 137"/>
            <p:cNvSpPr>
              <a:spLocks noChangeArrowheads="1"/>
            </p:cNvSpPr>
            <p:nvPr/>
          </p:nvSpPr>
          <p:spPr bwMode="auto">
            <a:xfrm>
              <a:off x="4116" y="3821"/>
              <a:ext cx="13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52" name="Rectangle 138"/>
            <p:cNvSpPr>
              <a:spLocks noChangeArrowheads="1"/>
            </p:cNvSpPr>
            <p:nvPr/>
          </p:nvSpPr>
          <p:spPr bwMode="auto">
            <a:xfrm>
              <a:off x="4153" y="3821"/>
              <a:ext cx="13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53" name="Rectangle 139"/>
            <p:cNvSpPr>
              <a:spLocks noChangeArrowheads="1"/>
            </p:cNvSpPr>
            <p:nvPr/>
          </p:nvSpPr>
          <p:spPr bwMode="auto">
            <a:xfrm>
              <a:off x="4191" y="3821"/>
              <a:ext cx="12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54" name="Rectangle 140"/>
            <p:cNvSpPr>
              <a:spLocks noChangeArrowheads="1"/>
            </p:cNvSpPr>
            <p:nvPr/>
          </p:nvSpPr>
          <p:spPr bwMode="auto">
            <a:xfrm>
              <a:off x="4228" y="3821"/>
              <a:ext cx="12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55" name="Rectangle 141"/>
            <p:cNvSpPr>
              <a:spLocks noChangeArrowheads="1"/>
            </p:cNvSpPr>
            <p:nvPr/>
          </p:nvSpPr>
          <p:spPr bwMode="auto">
            <a:xfrm>
              <a:off x="4265" y="3821"/>
              <a:ext cx="13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56" name="Rectangle 142"/>
            <p:cNvSpPr>
              <a:spLocks noChangeArrowheads="1"/>
            </p:cNvSpPr>
            <p:nvPr/>
          </p:nvSpPr>
          <p:spPr bwMode="auto">
            <a:xfrm>
              <a:off x="4303" y="3821"/>
              <a:ext cx="12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57" name="Rectangle 143"/>
            <p:cNvSpPr>
              <a:spLocks noChangeArrowheads="1"/>
            </p:cNvSpPr>
            <p:nvPr/>
          </p:nvSpPr>
          <p:spPr bwMode="auto">
            <a:xfrm>
              <a:off x="4340" y="3821"/>
              <a:ext cx="12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58" name="Rectangle 144"/>
            <p:cNvSpPr>
              <a:spLocks noChangeArrowheads="1"/>
            </p:cNvSpPr>
            <p:nvPr/>
          </p:nvSpPr>
          <p:spPr bwMode="auto">
            <a:xfrm>
              <a:off x="4377" y="3821"/>
              <a:ext cx="12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59" name="Rectangle 145"/>
            <p:cNvSpPr>
              <a:spLocks noChangeArrowheads="1"/>
            </p:cNvSpPr>
            <p:nvPr/>
          </p:nvSpPr>
          <p:spPr bwMode="auto">
            <a:xfrm>
              <a:off x="4414" y="3821"/>
              <a:ext cx="13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60" name="Rectangle 146"/>
            <p:cNvSpPr>
              <a:spLocks noChangeArrowheads="1"/>
            </p:cNvSpPr>
            <p:nvPr/>
          </p:nvSpPr>
          <p:spPr bwMode="auto">
            <a:xfrm>
              <a:off x="4452" y="3821"/>
              <a:ext cx="12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61" name="Rectangle 147"/>
            <p:cNvSpPr>
              <a:spLocks noChangeArrowheads="1"/>
            </p:cNvSpPr>
            <p:nvPr/>
          </p:nvSpPr>
          <p:spPr bwMode="auto">
            <a:xfrm>
              <a:off x="4489" y="3821"/>
              <a:ext cx="12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62" name="Rectangle 148"/>
            <p:cNvSpPr>
              <a:spLocks noChangeArrowheads="1"/>
            </p:cNvSpPr>
            <p:nvPr/>
          </p:nvSpPr>
          <p:spPr bwMode="auto">
            <a:xfrm>
              <a:off x="4526" y="3821"/>
              <a:ext cx="13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63" name="Rectangle 149"/>
            <p:cNvSpPr>
              <a:spLocks noChangeArrowheads="1"/>
            </p:cNvSpPr>
            <p:nvPr/>
          </p:nvSpPr>
          <p:spPr bwMode="auto">
            <a:xfrm>
              <a:off x="4563" y="3821"/>
              <a:ext cx="13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64" name="Rectangle 150"/>
            <p:cNvSpPr>
              <a:spLocks noChangeArrowheads="1"/>
            </p:cNvSpPr>
            <p:nvPr/>
          </p:nvSpPr>
          <p:spPr bwMode="auto">
            <a:xfrm>
              <a:off x="4601" y="3821"/>
              <a:ext cx="12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65" name="Rectangle 151"/>
            <p:cNvSpPr>
              <a:spLocks noChangeArrowheads="1"/>
            </p:cNvSpPr>
            <p:nvPr/>
          </p:nvSpPr>
          <p:spPr bwMode="auto">
            <a:xfrm>
              <a:off x="4638" y="3821"/>
              <a:ext cx="12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66" name="Rectangle 152"/>
            <p:cNvSpPr>
              <a:spLocks noChangeArrowheads="1"/>
            </p:cNvSpPr>
            <p:nvPr/>
          </p:nvSpPr>
          <p:spPr bwMode="auto">
            <a:xfrm>
              <a:off x="4675" y="3821"/>
              <a:ext cx="13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67" name="Rectangle 153"/>
            <p:cNvSpPr>
              <a:spLocks noChangeArrowheads="1"/>
            </p:cNvSpPr>
            <p:nvPr/>
          </p:nvSpPr>
          <p:spPr bwMode="auto">
            <a:xfrm>
              <a:off x="4712" y="3821"/>
              <a:ext cx="13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68" name="Rectangle 154"/>
            <p:cNvSpPr>
              <a:spLocks noChangeArrowheads="1"/>
            </p:cNvSpPr>
            <p:nvPr/>
          </p:nvSpPr>
          <p:spPr bwMode="auto">
            <a:xfrm>
              <a:off x="4750" y="3821"/>
              <a:ext cx="12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69" name="Rectangle 155"/>
            <p:cNvSpPr>
              <a:spLocks noChangeArrowheads="1"/>
            </p:cNvSpPr>
            <p:nvPr/>
          </p:nvSpPr>
          <p:spPr bwMode="auto">
            <a:xfrm>
              <a:off x="4787" y="3821"/>
              <a:ext cx="12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70" name="Rectangle 156"/>
            <p:cNvSpPr>
              <a:spLocks noChangeArrowheads="1"/>
            </p:cNvSpPr>
            <p:nvPr/>
          </p:nvSpPr>
          <p:spPr bwMode="auto">
            <a:xfrm>
              <a:off x="4824" y="3821"/>
              <a:ext cx="13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71" name="Rectangle 157"/>
            <p:cNvSpPr>
              <a:spLocks noChangeArrowheads="1"/>
            </p:cNvSpPr>
            <p:nvPr/>
          </p:nvSpPr>
          <p:spPr bwMode="auto">
            <a:xfrm>
              <a:off x="4862" y="3821"/>
              <a:ext cx="12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72" name="Rectangle 158"/>
            <p:cNvSpPr>
              <a:spLocks noChangeArrowheads="1"/>
            </p:cNvSpPr>
            <p:nvPr/>
          </p:nvSpPr>
          <p:spPr bwMode="auto">
            <a:xfrm>
              <a:off x="4899" y="3821"/>
              <a:ext cx="12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73" name="Rectangle 159"/>
            <p:cNvSpPr>
              <a:spLocks noChangeArrowheads="1"/>
            </p:cNvSpPr>
            <p:nvPr/>
          </p:nvSpPr>
          <p:spPr bwMode="auto">
            <a:xfrm>
              <a:off x="4936" y="3821"/>
              <a:ext cx="12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74" name="Rectangle 160"/>
            <p:cNvSpPr>
              <a:spLocks noChangeArrowheads="1"/>
            </p:cNvSpPr>
            <p:nvPr/>
          </p:nvSpPr>
          <p:spPr bwMode="auto">
            <a:xfrm>
              <a:off x="4973" y="3821"/>
              <a:ext cx="13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75" name="Rectangle 161"/>
            <p:cNvSpPr>
              <a:spLocks noChangeArrowheads="1"/>
            </p:cNvSpPr>
            <p:nvPr/>
          </p:nvSpPr>
          <p:spPr bwMode="auto">
            <a:xfrm>
              <a:off x="5011" y="3821"/>
              <a:ext cx="12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76" name="Rectangle 162"/>
            <p:cNvSpPr>
              <a:spLocks noChangeArrowheads="1"/>
            </p:cNvSpPr>
            <p:nvPr/>
          </p:nvSpPr>
          <p:spPr bwMode="auto">
            <a:xfrm>
              <a:off x="5048" y="3821"/>
              <a:ext cx="12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77" name="Rectangle 163"/>
            <p:cNvSpPr>
              <a:spLocks noChangeArrowheads="1"/>
            </p:cNvSpPr>
            <p:nvPr/>
          </p:nvSpPr>
          <p:spPr bwMode="auto">
            <a:xfrm>
              <a:off x="5085" y="3821"/>
              <a:ext cx="13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78" name="Rectangle 164"/>
            <p:cNvSpPr>
              <a:spLocks noChangeArrowheads="1"/>
            </p:cNvSpPr>
            <p:nvPr/>
          </p:nvSpPr>
          <p:spPr bwMode="auto">
            <a:xfrm>
              <a:off x="5122" y="3821"/>
              <a:ext cx="13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79" name="Rectangle 165"/>
            <p:cNvSpPr>
              <a:spLocks noChangeArrowheads="1"/>
            </p:cNvSpPr>
            <p:nvPr/>
          </p:nvSpPr>
          <p:spPr bwMode="auto">
            <a:xfrm>
              <a:off x="5160" y="3821"/>
              <a:ext cx="12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80" name="Rectangle 166"/>
            <p:cNvSpPr>
              <a:spLocks noChangeArrowheads="1"/>
            </p:cNvSpPr>
            <p:nvPr/>
          </p:nvSpPr>
          <p:spPr bwMode="auto">
            <a:xfrm>
              <a:off x="5197" y="3821"/>
              <a:ext cx="12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81" name="Rectangle 167"/>
            <p:cNvSpPr>
              <a:spLocks noChangeArrowheads="1"/>
            </p:cNvSpPr>
            <p:nvPr/>
          </p:nvSpPr>
          <p:spPr bwMode="auto">
            <a:xfrm>
              <a:off x="5234" y="3821"/>
              <a:ext cx="13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82" name="Rectangle 168"/>
            <p:cNvSpPr>
              <a:spLocks noChangeArrowheads="1"/>
            </p:cNvSpPr>
            <p:nvPr/>
          </p:nvSpPr>
          <p:spPr bwMode="auto">
            <a:xfrm>
              <a:off x="5271" y="3821"/>
              <a:ext cx="13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83" name="Rectangle 169"/>
            <p:cNvSpPr>
              <a:spLocks noChangeArrowheads="1"/>
            </p:cNvSpPr>
            <p:nvPr/>
          </p:nvSpPr>
          <p:spPr bwMode="auto">
            <a:xfrm>
              <a:off x="5309" y="3821"/>
              <a:ext cx="12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84" name="Rectangle 170"/>
            <p:cNvSpPr>
              <a:spLocks noChangeArrowheads="1"/>
            </p:cNvSpPr>
            <p:nvPr/>
          </p:nvSpPr>
          <p:spPr bwMode="auto">
            <a:xfrm>
              <a:off x="5346" y="3821"/>
              <a:ext cx="12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85" name="Rectangle 171"/>
            <p:cNvSpPr>
              <a:spLocks noChangeArrowheads="1"/>
            </p:cNvSpPr>
            <p:nvPr/>
          </p:nvSpPr>
          <p:spPr bwMode="auto">
            <a:xfrm>
              <a:off x="5383" y="3821"/>
              <a:ext cx="13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86" name="Rectangle 172"/>
            <p:cNvSpPr>
              <a:spLocks noChangeArrowheads="1"/>
            </p:cNvSpPr>
            <p:nvPr/>
          </p:nvSpPr>
          <p:spPr bwMode="auto">
            <a:xfrm>
              <a:off x="5421" y="3821"/>
              <a:ext cx="12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87" name="Rectangle 173"/>
            <p:cNvSpPr>
              <a:spLocks noChangeArrowheads="1"/>
            </p:cNvSpPr>
            <p:nvPr/>
          </p:nvSpPr>
          <p:spPr bwMode="auto">
            <a:xfrm>
              <a:off x="5458" y="3821"/>
              <a:ext cx="12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88" name="Rectangle 174"/>
            <p:cNvSpPr>
              <a:spLocks noChangeArrowheads="1"/>
            </p:cNvSpPr>
            <p:nvPr/>
          </p:nvSpPr>
          <p:spPr bwMode="auto">
            <a:xfrm>
              <a:off x="5495" y="3821"/>
              <a:ext cx="12" cy="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989" name="Freeform 175"/>
            <p:cNvSpPr>
              <a:spLocks/>
            </p:cNvSpPr>
            <p:nvPr/>
          </p:nvSpPr>
          <p:spPr bwMode="auto">
            <a:xfrm>
              <a:off x="3594" y="3092"/>
              <a:ext cx="149" cy="355"/>
            </a:xfrm>
            <a:custGeom>
              <a:avLst/>
              <a:gdLst>
                <a:gd name="T0" fmla="*/ 0 w 72"/>
                <a:gd name="T1" fmla="*/ 0 h 172"/>
                <a:gd name="T2" fmla="*/ 33 w 72"/>
                <a:gd name="T3" fmla="*/ 0 h 172"/>
                <a:gd name="T4" fmla="*/ 33 w 72"/>
                <a:gd name="T5" fmla="*/ 149 h 172"/>
                <a:gd name="T6" fmla="*/ 62 w 72"/>
                <a:gd name="T7" fmla="*/ 149 h 172"/>
                <a:gd name="T8" fmla="*/ 62 w 72"/>
                <a:gd name="T9" fmla="*/ 56 h 172"/>
                <a:gd name="T10" fmla="*/ 95 w 72"/>
                <a:gd name="T11" fmla="*/ 56 h 172"/>
                <a:gd name="T12" fmla="*/ 95 w 72"/>
                <a:gd name="T13" fmla="*/ 233 h 172"/>
                <a:gd name="T14" fmla="*/ 118 w 72"/>
                <a:gd name="T15" fmla="*/ 233 h 172"/>
                <a:gd name="T16" fmla="*/ 118 w 72"/>
                <a:gd name="T17" fmla="*/ 355 h 172"/>
                <a:gd name="T18" fmla="*/ 149 w 72"/>
                <a:gd name="T19" fmla="*/ 355 h 1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2" h="172">
                  <a:moveTo>
                    <a:pt x="0" y="0"/>
                  </a:moveTo>
                  <a:lnTo>
                    <a:pt x="16" y="0"/>
                  </a:lnTo>
                  <a:lnTo>
                    <a:pt x="16" y="72"/>
                  </a:lnTo>
                  <a:lnTo>
                    <a:pt x="30" y="72"/>
                  </a:lnTo>
                  <a:lnTo>
                    <a:pt x="30" y="27"/>
                  </a:lnTo>
                  <a:lnTo>
                    <a:pt x="46" y="27"/>
                  </a:lnTo>
                  <a:lnTo>
                    <a:pt x="46" y="113"/>
                  </a:lnTo>
                  <a:lnTo>
                    <a:pt x="57" y="113"/>
                  </a:lnTo>
                  <a:lnTo>
                    <a:pt x="57" y="172"/>
                  </a:lnTo>
                  <a:lnTo>
                    <a:pt x="72" y="172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990" name="Freeform 176"/>
            <p:cNvSpPr>
              <a:spLocks/>
            </p:cNvSpPr>
            <p:nvPr/>
          </p:nvSpPr>
          <p:spPr bwMode="auto">
            <a:xfrm>
              <a:off x="4056" y="3429"/>
              <a:ext cx="95" cy="43"/>
            </a:xfrm>
            <a:custGeom>
              <a:avLst/>
              <a:gdLst>
                <a:gd name="T0" fmla="*/ 0 w 46"/>
                <a:gd name="T1" fmla="*/ 0 h 21"/>
                <a:gd name="T2" fmla="*/ 29 w 46"/>
                <a:gd name="T3" fmla="*/ 0 h 21"/>
                <a:gd name="T4" fmla="*/ 29 w 46"/>
                <a:gd name="T5" fmla="*/ 43 h 21"/>
                <a:gd name="T6" fmla="*/ 95 w 46"/>
                <a:gd name="T7" fmla="*/ 43 h 2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21">
                  <a:moveTo>
                    <a:pt x="0" y="0"/>
                  </a:moveTo>
                  <a:lnTo>
                    <a:pt x="14" y="0"/>
                  </a:lnTo>
                  <a:lnTo>
                    <a:pt x="14" y="21"/>
                  </a:lnTo>
                  <a:lnTo>
                    <a:pt x="46" y="21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991" name="Line 177"/>
            <p:cNvSpPr>
              <a:spLocks noChangeShapeType="1"/>
            </p:cNvSpPr>
            <p:nvPr/>
          </p:nvSpPr>
          <p:spPr bwMode="auto">
            <a:xfrm>
              <a:off x="4414" y="3489"/>
              <a:ext cx="21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992" name="Line 178"/>
            <p:cNvSpPr>
              <a:spLocks noChangeShapeType="1"/>
            </p:cNvSpPr>
            <p:nvPr/>
          </p:nvSpPr>
          <p:spPr bwMode="auto">
            <a:xfrm>
              <a:off x="5485" y="3646"/>
              <a:ext cx="25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993" name="Line 179"/>
            <p:cNvSpPr>
              <a:spLocks noChangeShapeType="1"/>
            </p:cNvSpPr>
            <p:nvPr/>
          </p:nvSpPr>
          <p:spPr bwMode="auto">
            <a:xfrm flipV="1">
              <a:off x="3611" y="3083"/>
              <a:ext cx="0" cy="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994" name="Line 180"/>
            <p:cNvSpPr>
              <a:spLocks noChangeShapeType="1"/>
            </p:cNvSpPr>
            <p:nvPr/>
          </p:nvSpPr>
          <p:spPr bwMode="auto">
            <a:xfrm>
              <a:off x="3605" y="3083"/>
              <a:ext cx="14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995" name="Line 181"/>
            <p:cNvSpPr>
              <a:spLocks noChangeShapeType="1"/>
            </p:cNvSpPr>
            <p:nvPr/>
          </p:nvSpPr>
          <p:spPr bwMode="auto">
            <a:xfrm flipV="1">
              <a:off x="3642" y="3216"/>
              <a:ext cx="0" cy="2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996" name="Line 182"/>
            <p:cNvSpPr>
              <a:spLocks noChangeShapeType="1"/>
            </p:cNvSpPr>
            <p:nvPr/>
          </p:nvSpPr>
          <p:spPr bwMode="auto">
            <a:xfrm>
              <a:off x="3636" y="3216"/>
              <a:ext cx="14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997" name="Line 183"/>
            <p:cNvSpPr>
              <a:spLocks noChangeShapeType="1"/>
            </p:cNvSpPr>
            <p:nvPr/>
          </p:nvSpPr>
          <p:spPr bwMode="auto">
            <a:xfrm>
              <a:off x="3673" y="3148"/>
              <a:ext cx="0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998" name="Line 184"/>
            <p:cNvSpPr>
              <a:spLocks noChangeShapeType="1"/>
            </p:cNvSpPr>
            <p:nvPr/>
          </p:nvSpPr>
          <p:spPr bwMode="auto">
            <a:xfrm>
              <a:off x="3667" y="3148"/>
              <a:ext cx="14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999" name="Line 185"/>
            <p:cNvSpPr>
              <a:spLocks noChangeShapeType="1"/>
            </p:cNvSpPr>
            <p:nvPr/>
          </p:nvSpPr>
          <p:spPr bwMode="auto">
            <a:xfrm flipV="1">
              <a:off x="3700" y="3323"/>
              <a:ext cx="0" cy="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000" name="Line 186"/>
            <p:cNvSpPr>
              <a:spLocks noChangeShapeType="1"/>
            </p:cNvSpPr>
            <p:nvPr/>
          </p:nvSpPr>
          <p:spPr bwMode="auto">
            <a:xfrm>
              <a:off x="3694" y="3323"/>
              <a:ext cx="14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001" name="Line 187"/>
            <p:cNvSpPr>
              <a:spLocks noChangeShapeType="1"/>
            </p:cNvSpPr>
            <p:nvPr/>
          </p:nvSpPr>
          <p:spPr bwMode="auto">
            <a:xfrm>
              <a:off x="3729" y="3447"/>
              <a:ext cx="0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002" name="Line 188"/>
            <p:cNvSpPr>
              <a:spLocks noChangeShapeType="1"/>
            </p:cNvSpPr>
            <p:nvPr/>
          </p:nvSpPr>
          <p:spPr bwMode="auto">
            <a:xfrm>
              <a:off x="3723" y="3447"/>
              <a:ext cx="14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003" name="Line 189"/>
            <p:cNvSpPr>
              <a:spLocks noChangeShapeType="1"/>
            </p:cNvSpPr>
            <p:nvPr/>
          </p:nvSpPr>
          <p:spPr bwMode="auto">
            <a:xfrm>
              <a:off x="3611" y="3092"/>
              <a:ext cx="0" cy="1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004" name="Line 190"/>
            <p:cNvSpPr>
              <a:spLocks noChangeShapeType="1"/>
            </p:cNvSpPr>
            <p:nvPr/>
          </p:nvSpPr>
          <p:spPr bwMode="auto">
            <a:xfrm>
              <a:off x="3605" y="3102"/>
              <a:ext cx="14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005" name="Line 191"/>
            <p:cNvSpPr>
              <a:spLocks noChangeShapeType="1"/>
            </p:cNvSpPr>
            <p:nvPr/>
          </p:nvSpPr>
          <p:spPr bwMode="auto">
            <a:xfrm>
              <a:off x="3642" y="3241"/>
              <a:ext cx="0" cy="3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006" name="Line 192"/>
            <p:cNvSpPr>
              <a:spLocks noChangeShapeType="1"/>
            </p:cNvSpPr>
            <p:nvPr/>
          </p:nvSpPr>
          <p:spPr bwMode="auto">
            <a:xfrm>
              <a:off x="3636" y="3276"/>
              <a:ext cx="14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007" name="Line 193"/>
            <p:cNvSpPr>
              <a:spLocks noChangeShapeType="1"/>
            </p:cNvSpPr>
            <p:nvPr/>
          </p:nvSpPr>
          <p:spPr bwMode="auto">
            <a:xfrm>
              <a:off x="3673" y="3148"/>
              <a:ext cx="0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008" name="Line 194"/>
            <p:cNvSpPr>
              <a:spLocks noChangeShapeType="1"/>
            </p:cNvSpPr>
            <p:nvPr/>
          </p:nvSpPr>
          <p:spPr bwMode="auto">
            <a:xfrm>
              <a:off x="3667" y="3148"/>
              <a:ext cx="14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009" name="Line 195"/>
            <p:cNvSpPr>
              <a:spLocks noChangeShapeType="1"/>
            </p:cNvSpPr>
            <p:nvPr/>
          </p:nvSpPr>
          <p:spPr bwMode="auto">
            <a:xfrm>
              <a:off x="3700" y="3325"/>
              <a:ext cx="0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010" name="Line 196"/>
            <p:cNvSpPr>
              <a:spLocks noChangeShapeType="1"/>
            </p:cNvSpPr>
            <p:nvPr/>
          </p:nvSpPr>
          <p:spPr bwMode="auto">
            <a:xfrm>
              <a:off x="3694" y="3325"/>
              <a:ext cx="14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011" name="Line 197"/>
            <p:cNvSpPr>
              <a:spLocks noChangeShapeType="1"/>
            </p:cNvSpPr>
            <p:nvPr/>
          </p:nvSpPr>
          <p:spPr bwMode="auto">
            <a:xfrm>
              <a:off x="3729" y="3447"/>
              <a:ext cx="0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012" name="Line 198"/>
            <p:cNvSpPr>
              <a:spLocks noChangeShapeType="1"/>
            </p:cNvSpPr>
            <p:nvPr/>
          </p:nvSpPr>
          <p:spPr bwMode="auto">
            <a:xfrm>
              <a:off x="3723" y="3447"/>
              <a:ext cx="14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013" name="Freeform 199"/>
            <p:cNvSpPr>
              <a:spLocks/>
            </p:cNvSpPr>
            <p:nvPr/>
          </p:nvSpPr>
          <p:spPr bwMode="auto">
            <a:xfrm>
              <a:off x="3594" y="3274"/>
              <a:ext cx="149" cy="320"/>
            </a:xfrm>
            <a:custGeom>
              <a:avLst/>
              <a:gdLst>
                <a:gd name="T0" fmla="*/ 0 w 72"/>
                <a:gd name="T1" fmla="*/ 0 h 155"/>
                <a:gd name="T2" fmla="*/ 33 w 72"/>
                <a:gd name="T3" fmla="*/ 0 h 155"/>
                <a:gd name="T4" fmla="*/ 33 w 72"/>
                <a:gd name="T5" fmla="*/ 167 h 155"/>
                <a:gd name="T6" fmla="*/ 62 w 72"/>
                <a:gd name="T7" fmla="*/ 167 h 155"/>
                <a:gd name="T8" fmla="*/ 62 w 72"/>
                <a:gd name="T9" fmla="*/ 56 h 155"/>
                <a:gd name="T10" fmla="*/ 95 w 72"/>
                <a:gd name="T11" fmla="*/ 56 h 155"/>
                <a:gd name="T12" fmla="*/ 95 w 72"/>
                <a:gd name="T13" fmla="*/ 219 h 155"/>
                <a:gd name="T14" fmla="*/ 118 w 72"/>
                <a:gd name="T15" fmla="*/ 219 h 155"/>
                <a:gd name="T16" fmla="*/ 118 w 72"/>
                <a:gd name="T17" fmla="*/ 320 h 155"/>
                <a:gd name="T18" fmla="*/ 149 w 72"/>
                <a:gd name="T19" fmla="*/ 320 h 15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2" h="155">
                  <a:moveTo>
                    <a:pt x="0" y="0"/>
                  </a:moveTo>
                  <a:lnTo>
                    <a:pt x="16" y="0"/>
                  </a:lnTo>
                  <a:lnTo>
                    <a:pt x="16" y="81"/>
                  </a:lnTo>
                  <a:lnTo>
                    <a:pt x="30" y="81"/>
                  </a:lnTo>
                  <a:lnTo>
                    <a:pt x="30" y="27"/>
                  </a:lnTo>
                  <a:lnTo>
                    <a:pt x="46" y="27"/>
                  </a:lnTo>
                  <a:lnTo>
                    <a:pt x="46" y="106"/>
                  </a:lnTo>
                  <a:lnTo>
                    <a:pt x="57" y="106"/>
                  </a:lnTo>
                  <a:lnTo>
                    <a:pt x="57" y="155"/>
                  </a:lnTo>
                  <a:lnTo>
                    <a:pt x="72" y="155"/>
                  </a:lnTo>
                </a:path>
              </a:pathLst>
            </a:custGeom>
            <a:noFill/>
            <a:ln w="635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014" name="Freeform 200"/>
            <p:cNvSpPr>
              <a:spLocks/>
            </p:cNvSpPr>
            <p:nvPr/>
          </p:nvSpPr>
          <p:spPr bwMode="auto">
            <a:xfrm>
              <a:off x="4056" y="3516"/>
              <a:ext cx="95" cy="16"/>
            </a:xfrm>
            <a:custGeom>
              <a:avLst/>
              <a:gdLst>
                <a:gd name="T0" fmla="*/ 0 w 46"/>
                <a:gd name="T1" fmla="*/ 0 h 8"/>
                <a:gd name="T2" fmla="*/ 29 w 46"/>
                <a:gd name="T3" fmla="*/ 0 h 8"/>
                <a:gd name="T4" fmla="*/ 29 w 46"/>
                <a:gd name="T5" fmla="*/ 16 h 8"/>
                <a:gd name="T6" fmla="*/ 95 w 46"/>
                <a:gd name="T7" fmla="*/ 16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8">
                  <a:moveTo>
                    <a:pt x="0" y="0"/>
                  </a:moveTo>
                  <a:lnTo>
                    <a:pt x="14" y="0"/>
                  </a:lnTo>
                  <a:lnTo>
                    <a:pt x="14" y="8"/>
                  </a:lnTo>
                  <a:lnTo>
                    <a:pt x="46" y="8"/>
                  </a:lnTo>
                </a:path>
              </a:pathLst>
            </a:custGeom>
            <a:noFill/>
            <a:ln w="635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015" name="Line 201"/>
            <p:cNvSpPr>
              <a:spLocks noChangeShapeType="1"/>
            </p:cNvSpPr>
            <p:nvPr/>
          </p:nvSpPr>
          <p:spPr bwMode="auto">
            <a:xfrm>
              <a:off x="4414" y="3561"/>
              <a:ext cx="21" cy="0"/>
            </a:xfrm>
            <a:prstGeom prst="line">
              <a:avLst/>
            </a:prstGeom>
            <a:noFill/>
            <a:ln w="63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016" name="Line 202"/>
            <p:cNvSpPr>
              <a:spLocks noChangeShapeType="1"/>
            </p:cNvSpPr>
            <p:nvPr/>
          </p:nvSpPr>
          <p:spPr bwMode="auto">
            <a:xfrm>
              <a:off x="5485" y="3948"/>
              <a:ext cx="25" cy="0"/>
            </a:xfrm>
            <a:prstGeom prst="line">
              <a:avLst/>
            </a:prstGeom>
            <a:noFill/>
            <a:ln w="63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017" name="Line 203"/>
            <p:cNvSpPr>
              <a:spLocks noChangeShapeType="1"/>
            </p:cNvSpPr>
            <p:nvPr/>
          </p:nvSpPr>
          <p:spPr bwMode="auto">
            <a:xfrm flipV="1">
              <a:off x="3611" y="3261"/>
              <a:ext cx="0" cy="1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018" name="Line 204"/>
            <p:cNvSpPr>
              <a:spLocks noChangeShapeType="1"/>
            </p:cNvSpPr>
            <p:nvPr/>
          </p:nvSpPr>
          <p:spPr bwMode="auto">
            <a:xfrm>
              <a:off x="3605" y="3261"/>
              <a:ext cx="14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019" name="Line 205"/>
            <p:cNvSpPr>
              <a:spLocks noChangeShapeType="1"/>
            </p:cNvSpPr>
            <p:nvPr/>
          </p:nvSpPr>
          <p:spPr bwMode="auto">
            <a:xfrm flipV="1">
              <a:off x="3642" y="3412"/>
              <a:ext cx="0" cy="2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020" name="Line 206"/>
            <p:cNvSpPr>
              <a:spLocks noChangeShapeType="1"/>
            </p:cNvSpPr>
            <p:nvPr/>
          </p:nvSpPr>
          <p:spPr bwMode="auto">
            <a:xfrm>
              <a:off x="3636" y="3412"/>
              <a:ext cx="14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021" name="Line 207"/>
            <p:cNvSpPr>
              <a:spLocks noChangeShapeType="1"/>
            </p:cNvSpPr>
            <p:nvPr/>
          </p:nvSpPr>
          <p:spPr bwMode="auto">
            <a:xfrm>
              <a:off x="3673" y="3329"/>
              <a:ext cx="0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022" name="Line 208"/>
            <p:cNvSpPr>
              <a:spLocks noChangeShapeType="1"/>
            </p:cNvSpPr>
            <p:nvPr/>
          </p:nvSpPr>
          <p:spPr bwMode="auto">
            <a:xfrm>
              <a:off x="3667" y="3329"/>
              <a:ext cx="14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023" name="Line 209"/>
            <p:cNvSpPr>
              <a:spLocks noChangeShapeType="1"/>
            </p:cNvSpPr>
            <p:nvPr/>
          </p:nvSpPr>
          <p:spPr bwMode="auto">
            <a:xfrm flipV="1">
              <a:off x="3700" y="3487"/>
              <a:ext cx="0" cy="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024" name="Line 210"/>
            <p:cNvSpPr>
              <a:spLocks noChangeShapeType="1"/>
            </p:cNvSpPr>
            <p:nvPr/>
          </p:nvSpPr>
          <p:spPr bwMode="auto">
            <a:xfrm>
              <a:off x="3694" y="3487"/>
              <a:ext cx="14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025" name="Line 211"/>
            <p:cNvSpPr>
              <a:spLocks noChangeShapeType="1"/>
            </p:cNvSpPr>
            <p:nvPr/>
          </p:nvSpPr>
          <p:spPr bwMode="auto">
            <a:xfrm>
              <a:off x="3729" y="3594"/>
              <a:ext cx="0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026" name="Line 212"/>
            <p:cNvSpPr>
              <a:spLocks noChangeShapeType="1"/>
            </p:cNvSpPr>
            <p:nvPr/>
          </p:nvSpPr>
          <p:spPr bwMode="auto">
            <a:xfrm>
              <a:off x="3723" y="3594"/>
              <a:ext cx="14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027" name="Line 213"/>
            <p:cNvSpPr>
              <a:spLocks noChangeShapeType="1"/>
            </p:cNvSpPr>
            <p:nvPr/>
          </p:nvSpPr>
          <p:spPr bwMode="auto">
            <a:xfrm>
              <a:off x="3611" y="3274"/>
              <a:ext cx="0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028" name="Line 214"/>
            <p:cNvSpPr>
              <a:spLocks noChangeShapeType="1"/>
            </p:cNvSpPr>
            <p:nvPr/>
          </p:nvSpPr>
          <p:spPr bwMode="auto">
            <a:xfrm>
              <a:off x="3605" y="3290"/>
              <a:ext cx="14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029" name="Line 215"/>
            <p:cNvSpPr>
              <a:spLocks noChangeShapeType="1"/>
            </p:cNvSpPr>
            <p:nvPr/>
          </p:nvSpPr>
          <p:spPr bwMode="auto">
            <a:xfrm>
              <a:off x="3642" y="3441"/>
              <a:ext cx="0" cy="4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030" name="Line 216"/>
            <p:cNvSpPr>
              <a:spLocks noChangeShapeType="1"/>
            </p:cNvSpPr>
            <p:nvPr/>
          </p:nvSpPr>
          <p:spPr bwMode="auto">
            <a:xfrm>
              <a:off x="3636" y="3485"/>
              <a:ext cx="14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031" name="Line 217"/>
            <p:cNvSpPr>
              <a:spLocks noChangeShapeType="1"/>
            </p:cNvSpPr>
            <p:nvPr/>
          </p:nvSpPr>
          <p:spPr bwMode="auto">
            <a:xfrm>
              <a:off x="3673" y="3329"/>
              <a:ext cx="0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032" name="Line 218"/>
            <p:cNvSpPr>
              <a:spLocks noChangeShapeType="1"/>
            </p:cNvSpPr>
            <p:nvPr/>
          </p:nvSpPr>
          <p:spPr bwMode="auto">
            <a:xfrm>
              <a:off x="3667" y="3329"/>
              <a:ext cx="14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033" name="Line 219"/>
            <p:cNvSpPr>
              <a:spLocks noChangeShapeType="1"/>
            </p:cNvSpPr>
            <p:nvPr/>
          </p:nvSpPr>
          <p:spPr bwMode="auto">
            <a:xfrm>
              <a:off x="3700" y="3493"/>
              <a:ext cx="0" cy="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034" name="Line 220"/>
            <p:cNvSpPr>
              <a:spLocks noChangeShapeType="1"/>
            </p:cNvSpPr>
            <p:nvPr/>
          </p:nvSpPr>
          <p:spPr bwMode="auto">
            <a:xfrm>
              <a:off x="3694" y="3499"/>
              <a:ext cx="14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035" name="Line 221"/>
            <p:cNvSpPr>
              <a:spLocks noChangeShapeType="1"/>
            </p:cNvSpPr>
            <p:nvPr/>
          </p:nvSpPr>
          <p:spPr bwMode="auto">
            <a:xfrm>
              <a:off x="3729" y="3594"/>
              <a:ext cx="0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036" name="Line 222"/>
            <p:cNvSpPr>
              <a:spLocks noChangeShapeType="1"/>
            </p:cNvSpPr>
            <p:nvPr/>
          </p:nvSpPr>
          <p:spPr bwMode="auto">
            <a:xfrm>
              <a:off x="3723" y="3594"/>
              <a:ext cx="14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037" name="Freeform 223"/>
            <p:cNvSpPr>
              <a:spLocks/>
            </p:cNvSpPr>
            <p:nvPr/>
          </p:nvSpPr>
          <p:spPr bwMode="auto">
            <a:xfrm>
              <a:off x="3611" y="3090"/>
              <a:ext cx="1886" cy="545"/>
            </a:xfrm>
            <a:custGeom>
              <a:avLst/>
              <a:gdLst>
                <a:gd name="T0" fmla="*/ 0 w 911"/>
                <a:gd name="T1" fmla="*/ 0 h 264"/>
                <a:gd name="T2" fmla="*/ 31 w 911"/>
                <a:gd name="T3" fmla="*/ 89 h 264"/>
                <a:gd name="T4" fmla="*/ 62 w 911"/>
                <a:gd name="T5" fmla="*/ 169 h 264"/>
                <a:gd name="T6" fmla="*/ 89 w 911"/>
                <a:gd name="T7" fmla="*/ 233 h 264"/>
                <a:gd name="T8" fmla="*/ 118 w 911"/>
                <a:gd name="T9" fmla="*/ 281 h 264"/>
                <a:gd name="T10" fmla="*/ 282 w 911"/>
                <a:gd name="T11" fmla="*/ 349 h 264"/>
                <a:gd name="T12" fmla="*/ 460 w 911"/>
                <a:gd name="T13" fmla="*/ 370 h 264"/>
                <a:gd name="T14" fmla="*/ 507 w 911"/>
                <a:gd name="T15" fmla="*/ 376 h 264"/>
                <a:gd name="T16" fmla="*/ 814 w 911"/>
                <a:gd name="T17" fmla="*/ 413 h 264"/>
                <a:gd name="T18" fmla="*/ 1178 w 911"/>
                <a:gd name="T19" fmla="*/ 458 h 264"/>
                <a:gd name="T20" fmla="*/ 1886 w 911"/>
                <a:gd name="T21" fmla="*/ 545 h 26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11" h="264">
                  <a:moveTo>
                    <a:pt x="0" y="0"/>
                  </a:moveTo>
                  <a:lnTo>
                    <a:pt x="15" y="43"/>
                  </a:lnTo>
                  <a:lnTo>
                    <a:pt x="30" y="82"/>
                  </a:lnTo>
                  <a:lnTo>
                    <a:pt x="43" y="113"/>
                  </a:lnTo>
                  <a:lnTo>
                    <a:pt x="57" y="136"/>
                  </a:lnTo>
                  <a:lnTo>
                    <a:pt x="136" y="169"/>
                  </a:lnTo>
                  <a:lnTo>
                    <a:pt x="222" y="179"/>
                  </a:lnTo>
                  <a:lnTo>
                    <a:pt x="245" y="182"/>
                  </a:lnTo>
                  <a:lnTo>
                    <a:pt x="393" y="200"/>
                  </a:lnTo>
                  <a:lnTo>
                    <a:pt x="569" y="222"/>
                  </a:lnTo>
                  <a:lnTo>
                    <a:pt x="911" y="264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038" name="Freeform 224"/>
            <p:cNvSpPr>
              <a:spLocks/>
            </p:cNvSpPr>
            <p:nvPr/>
          </p:nvSpPr>
          <p:spPr bwMode="auto">
            <a:xfrm>
              <a:off x="3611" y="3274"/>
              <a:ext cx="1886" cy="636"/>
            </a:xfrm>
            <a:custGeom>
              <a:avLst/>
              <a:gdLst>
                <a:gd name="T0" fmla="*/ 0 w 911"/>
                <a:gd name="T1" fmla="*/ 0 h 308"/>
                <a:gd name="T2" fmla="*/ 31 w 911"/>
                <a:gd name="T3" fmla="*/ 157 h 308"/>
                <a:gd name="T4" fmla="*/ 62 w 911"/>
                <a:gd name="T5" fmla="*/ 165 h 308"/>
                <a:gd name="T6" fmla="*/ 89 w 911"/>
                <a:gd name="T7" fmla="*/ 173 h 308"/>
                <a:gd name="T8" fmla="*/ 118 w 911"/>
                <a:gd name="T9" fmla="*/ 180 h 308"/>
                <a:gd name="T10" fmla="*/ 282 w 911"/>
                <a:gd name="T11" fmla="*/ 223 h 308"/>
                <a:gd name="T12" fmla="*/ 460 w 911"/>
                <a:gd name="T13" fmla="*/ 268 h 308"/>
                <a:gd name="T14" fmla="*/ 507 w 911"/>
                <a:gd name="T15" fmla="*/ 281 h 308"/>
                <a:gd name="T16" fmla="*/ 814 w 911"/>
                <a:gd name="T17" fmla="*/ 359 h 308"/>
                <a:gd name="T18" fmla="*/ 1178 w 911"/>
                <a:gd name="T19" fmla="*/ 454 h 308"/>
                <a:gd name="T20" fmla="*/ 1886 w 911"/>
                <a:gd name="T21" fmla="*/ 636 h 30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11" h="308">
                  <a:moveTo>
                    <a:pt x="0" y="0"/>
                  </a:moveTo>
                  <a:lnTo>
                    <a:pt x="15" y="76"/>
                  </a:lnTo>
                  <a:lnTo>
                    <a:pt x="30" y="80"/>
                  </a:lnTo>
                  <a:lnTo>
                    <a:pt x="43" y="84"/>
                  </a:lnTo>
                  <a:lnTo>
                    <a:pt x="57" y="87"/>
                  </a:lnTo>
                  <a:lnTo>
                    <a:pt x="136" y="108"/>
                  </a:lnTo>
                  <a:lnTo>
                    <a:pt x="222" y="130"/>
                  </a:lnTo>
                  <a:lnTo>
                    <a:pt x="245" y="136"/>
                  </a:lnTo>
                  <a:lnTo>
                    <a:pt x="393" y="174"/>
                  </a:lnTo>
                  <a:lnTo>
                    <a:pt x="569" y="220"/>
                  </a:lnTo>
                  <a:lnTo>
                    <a:pt x="911" y="308"/>
                  </a:lnTo>
                </a:path>
              </a:pathLst>
            </a:custGeom>
            <a:noFill/>
            <a:ln w="635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039" name="Rectangle 225"/>
            <p:cNvSpPr>
              <a:spLocks noChangeArrowheads="1"/>
            </p:cNvSpPr>
            <p:nvPr/>
          </p:nvSpPr>
          <p:spPr bwMode="auto">
            <a:xfrm>
              <a:off x="3601" y="3081"/>
              <a:ext cx="18" cy="19"/>
            </a:xfrm>
            <a:prstGeom prst="rect">
              <a:avLst/>
            </a:prstGeom>
            <a:noFill/>
            <a:ln w="31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5040" name="Rectangle 226"/>
            <p:cNvSpPr>
              <a:spLocks noChangeArrowheads="1"/>
            </p:cNvSpPr>
            <p:nvPr/>
          </p:nvSpPr>
          <p:spPr bwMode="auto">
            <a:xfrm>
              <a:off x="3632" y="3230"/>
              <a:ext cx="18" cy="19"/>
            </a:xfrm>
            <a:prstGeom prst="rect">
              <a:avLst/>
            </a:prstGeom>
            <a:noFill/>
            <a:ln w="31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5041" name="Rectangle 227"/>
            <p:cNvSpPr>
              <a:spLocks noChangeArrowheads="1"/>
            </p:cNvSpPr>
            <p:nvPr/>
          </p:nvSpPr>
          <p:spPr bwMode="auto">
            <a:xfrm>
              <a:off x="3663" y="3137"/>
              <a:ext cx="18" cy="19"/>
            </a:xfrm>
            <a:prstGeom prst="rect">
              <a:avLst/>
            </a:prstGeom>
            <a:noFill/>
            <a:ln w="31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5042" name="Rectangle 228"/>
            <p:cNvSpPr>
              <a:spLocks noChangeArrowheads="1"/>
            </p:cNvSpPr>
            <p:nvPr/>
          </p:nvSpPr>
          <p:spPr bwMode="auto">
            <a:xfrm>
              <a:off x="3690" y="3315"/>
              <a:ext cx="18" cy="19"/>
            </a:xfrm>
            <a:prstGeom prst="rect">
              <a:avLst/>
            </a:prstGeom>
            <a:noFill/>
            <a:ln w="31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5043" name="Rectangle 229"/>
            <p:cNvSpPr>
              <a:spLocks noChangeArrowheads="1"/>
            </p:cNvSpPr>
            <p:nvPr/>
          </p:nvSpPr>
          <p:spPr bwMode="auto">
            <a:xfrm>
              <a:off x="3719" y="3437"/>
              <a:ext cx="18" cy="19"/>
            </a:xfrm>
            <a:prstGeom prst="rect">
              <a:avLst/>
            </a:prstGeom>
            <a:noFill/>
            <a:ln w="31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5044" name="Rectangle 230"/>
            <p:cNvSpPr>
              <a:spLocks noChangeArrowheads="1"/>
            </p:cNvSpPr>
            <p:nvPr/>
          </p:nvSpPr>
          <p:spPr bwMode="auto">
            <a:xfrm>
              <a:off x="4060" y="3418"/>
              <a:ext cx="19" cy="19"/>
            </a:xfrm>
            <a:prstGeom prst="rect">
              <a:avLst/>
            </a:prstGeom>
            <a:noFill/>
            <a:ln w="31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5045" name="Rectangle 231"/>
            <p:cNvSpPr>
              <a:spLocks noChangeArrowheads="1"/>
            </p:cNvSpPr>
            <p:nvPr/>
          </p:nvSpPr>
          <p:spPr bwMode="auto">
            <a:xfrm>
              <a:off x="4108" y="3462"/>
              <a:ext cx="19" cy="18"/>
            </a:xfrm>
            <a:prstGeom prst="rect">
              <a:avLst/>
            </a:prstGeom>
            <a:noFill/>
            <a:ln w="31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5046" name="Rectangle 232"/>
            <p:cNvSpPr>
              <a:spLocks noChangeArrowheads="1"/>
            </p:cNvSpPr>
            <p:nvPr/>
          </p:nvSpPr>
          <p:spPr bwMode="auto">
            <a:xfrm>
              <a:off x="4414" y="3478"/>
              <a:ext cx="19" cy="19"/>
            </a:xfrm>
            <a:prstGeom prst="rect">
              <a:avLst/>
            </a:prstGeom>
            <a:noFill/>
            <a:ln w="31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5047" name="Rectangle 233"/>
            <p:cNvSpPr>
              <a:spLocks noChangeArrowheads="1"/>
            </p:cNvSpPr>
            <p:nvPr/>
          </p:nvSpPr>
          <p:spPr bwMode="auto">
            <a:xfrm>
              <a:off x="5487" y="3635"/>
              <a:ext cx="18" cy="19"/>
            </a:xfrm>
            <a:prstGeom prst="rect">
              <a:avLst/>
            </a:prstGeom>
            <a:noFill/>
            <a:ln w="31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5048" name="Freeform 234"/>
            <p:cNvSpPr>
              <a:spLocks/>
            </p:cNvSpPr>
            <p:nvPr/>
          </p:nvSpPr>
          <p:spPr bwMode="auto">
            <a:xfrm>
              <a:off x="3601" y="3263"/>
              <a:ext cx="20" cy="21"/>
            </a:xfrm>
            <a:custGeom>
              <a:avLst/>
              <a:gdLst>
                <a:gd name="T0" fmla="*/ 10 w 20"/>
                <a:gd name="T1" fmla="*/ 0 h 21"/>
                <a:gd name="T2" fmla="*/ 20 w 20"/>
                <a:gd name="T3" fmla="*/ 21 h 21"/>
                <a:gd name="T4" fmla="*/ 0 w 20"/>
                <a:gd name="T5" fmla="*/ 21 h 21"/>
                <a:gd name="T6" fmla="*/ 10 w 20"/>
                <a:gd name="T7" fmla="*/ 0 h 2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21">
                  <a:moveTo>
                    <a:pt x="10" y="0"/>
                  </a:moveTo>
                  <a:lnTo>
                    <a:pt x="20" y="21"/>
                  </a:lnTo>
                  <a:lnTo>
                    <a:pt x="0" y="2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5049" name="Freeform 235"/>
            <p:cNvSpPr>
              <a:spLocks/>
            </p:cNvSpPr>
            <p:nvPr/>
          </p:nvSpPr>
          <p:spPr bwMode="auto">
            <a:xfrm>
              <a:off x="3632" y="3431"/>
              <a:ext cx="20" cy="20"/>
            </a:xfrm>
            <a:custGeom>
              <a:avLst/>
              <a:gdLst>
                <a:gd name="T0" fmla="*/ 10 w 20"/>
                <a:gd name="T1" fmla="*/ 0 h 20"/>
                <a:gd name="T2" fmla="*/ 20 w 20"/>
                <a:gd name="T3" fmla="*/ 20 h 20"/>
                <a:gd name="T4" fmla="*/ 0 w 20"/>
                <a:gd name="T5" fmla="*/ 20 h 20"/>
                <a:gd name="T6" fmla="*/ 10 w 20"/>
                <a:gd name="T7" fmla="*/ 0 h 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lnTo>
                    <a:pt x="20" y="20"/>
                  </a:lnTo>
                  <a:lnTo>
                    <a:pt x="0" y="2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5050" name="Freeform 236"/>
            <p:cNvSpPr>
              <a:spLocks/>
            </p:cNvSpPr>
            <p:nvPr/>
          </p:nvSpPr>
          <p:spPr bwMode="auto">
            <a:xfrm>
              <a:off x="3663" y="3319"/>
              <a:ext cx="20" cy="21"/>
            </a:xfrm>
            <a:custGeom>
              <a:avLst/>
              <a:gdLst>
                <a:gd name="T0" fmla="*/ 10 w 20"/>
                <a:gd name="T1" fmla="*/ 0 h 21"/>
                <a:gd name="T2" fmla="*/ 20 w 20"/>
                <a:gd name="T3" fmla="*/ 21 h 21"/>
                <a:gd name="T4" fmla="*/ 0 w 20"/>
                <a:gd name="T5" fmla="*/ 21 h 21"/>
                <a:gd name="T6" fmla="*/ 10 w 20"/>
                <a:gd name="T7" fmla="*/ 0 h 2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21">
                  <a:moveTo>
                    <a:pt x="10" y="0"/>
                  </a:moveTo>
                  <a:lnTo>
                    <a:pt x="20" y="21"/>
                  </a:lnTo>
                  <a:lnTo>
                    <a:pt x="0" y="2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5051" name="Freeform 237"/>
            <p:cNvSpPr>
              <a:spLocks/>
            </p:cNvSpPr>
            <p:nvPr/>
          </p:nvSpPr>
          <p:spPr bwMode="auto">
            <a:xfrm>
              <a:off x="3690" y="3482"/>
              <a:ext cx="20" cy="21"/>
            </a:xfrm>
            <a:custGeom>
              <a:avLst/>
              <a:gdLst>
                <a:gd name="T0" fmla="*/ 10 w 20"/>
                <a:gd name="T1" fmla="*/ 0 h 21"/>
                <a:gd name="T2" fmla="*/ 20 w 20"/>
                <a:gd name="T3" fmla="*/ 21 h 21"/>
                <a:gd name="T4" fmla="*/ 0 w 20"/>
                <a:gd name="T5" fmla="*/ 21 h 21"/>
                <a:gd name="T6" fmla="*/ 10 w 20"/>
                <a:gd name="T7" fmla="*/ 0 h 2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21">
                  <a:moveTo>
                    <a:pt x="10" y="0"/>
                  </a:moveTo>
                  <a:lnTo>
                    <a:pt x="20" y="21"/>
                  </a:lnTo>
                  <a:lnTo>
                    <a:pt x="0" y="2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5052" name="Freeform 238"/>
            <p:cNvSpPr>
              <a:spLocks/>
            </p:cNvSpPr>
            <p:nvPr/>
          </p:nvSpPr>
          <p:spPr bwMode="auto">
            <a:xfrm>
              <a:off x="3719" y="3584"/>
              <a:ext cx="20" cy="20"/>
            </a:xfrm>
            <a:custGeom>
              <a:avLst/>
              <a:gdLst>
                <a:gd name="T0" fmla="*/ 10 w 20"/>
                <a:gd name="T1" fmla="*/ 0 h 20"/>
                <a:gd name="T2" fmla="*/ 20 w 20"/>
                <a:gd name="T3" fmla="*/ 20 h 20"/>
                <a:gd name="T4" fmla="*/ 0 w 20"/>
                <a:gd name="T5" fmla="*/ 20 h 20"/>
                <a:gd name="T6" fmla="*/ 10 w 20"/>
                <a:gd name="T7" fmla="*/ 0 h 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lnTo>
                    <a:pt x="20" y="20"/>
                  </a:lnTo>
                  <a:lnTo>
                    <a:pt x="0" y="2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5053" name="Freeform 239"/>
            <p:cNvSpPr>
              <a:spLocks/>
            </p:cNvSpPr>
            <p:nvPr/>
          </p:nvSpPr>
          <p:spPr bwMode="auto">
            <a:xfrm>
              <a:off x="4060" y="3505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21 w 21"/>
                <a:gd name="T3" fmla="*/ 21 h 21"/>
                <a:gd name="T4" fmla="*/ 0 w 21"/>
                <a:gd name="T5" fmla="*/ 21 h 21"/>
                <a:gd name="T6" fmla="*/ 11 w 21"/>
                <a:gd name="T7" fmla="*/ 0 h 2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" h="21">
                  <a:moveTo>
                    <a:pt x="11" y="0"/>
                  </a:moveTo>
                  <a:lnTo>
                    <a:pt x="21" y="21"/>
                  </a:lnTo>
                  <a:lnTo>
                    <a:pt x="0" y="2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5054" name="Freeform 240"/>
            <p:cNvSpPr>
              <a:spLocks/>
            </p:cNvSpPr>
            <p:nvPr/>
          </p:nvSpPr>
          <p:spPr bwMode="auto">
            <a:xfrm>
              <a:off x="4108" y="3522"/>
              <a:ext cx="21" cy="20"/>
            </a:xfrm>
            <a:custGeom>
              <a:avLst/>
              <a:gdLst>
                <a:gd name="T0" fmla="*/ 10 w 21"/>
                <a:gd name="T1" fmla="*/ 0 h 20"/>
                <a:gd name="T2" fmla="*/ 21 w 21"/>
                <a:gd name="T3" fmla="*/ 20 h 20"/>
                <a:gd name="T4" fmla="*/ 0 w 21"/>
                <a:gd name="T5" fmla="*/ 20 h 20"/>
                <a:gd name="T6" fmla="*/ 10 w 21"/>
                <a:gd name="T7" fmla="*/ 0 h 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" h="20">
                  <a:moveTo>
                    <a:pt x="10" y="0"/>
                  </a:moveTo>
                  <a:lnTo>
                    <a:pt x="21" y="20"/>
                  </a:lnTo>
                  <a:lnTo>
                    <a:pt x="0" y="2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5055" name="Freeform 241"/>
            <p:cNvSpPr>
              <a:spLocks/>
            </p:cNvSpPr>
            <p:nvPr/>
          </p:nvSpPr>
          <p:spPr bwMode="auto">
            <a:xfrm>
              <a:off x="4414" y="3551"/>
              <a:ext cx="21" cy="20"/>
            </a:xfrm>
            <a:custGeom>
              <a:avLst/>
              <a:gdLst>
                <a:gd name="T0" fmla="*/ 11 w 21"/>
                <a:gd name="T1" fmla="*/ 0 h 20"/>
                <a:gd name="T2" fmla="*/ 21 w 21"/>
                <a:gd name="T3" fmla="*/ 20 h 20"/>
                <a:gd name="T4" fmla="*/ 0 w 21"/>
                <a:gd name="T5" fmla="*/ 20 h 20"/>
                <a:gd name="T6" fmla="*/ 11 w 21"/>
                <a:gd name="T7" fmla="*/ 0 h 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" h="20">
                  <a:moveTo>
                    <a:pt x="11" y="0"/>
                  </a:moveTo>
                  <a:lnTo>
                    <a:pt x="21" y="20"/>
                  </a:lnTo>
                  <a:lnTo>
                    <a:pt x="0" y="2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5056" name="Freeform 242"/>
            <p:cNvSpPr>
              <a:spLocks/>
            </p:cNvSpPr>
            <p:nvPr/>
          </p:nvSpPr>
          <p:spPr bwMode="auto">
            <a:xfrm>
              <a:off x="5487" y="3937"/>
              <a:ext cx="20" cy="21"/>
            </a:xfrm>
            <a:custGeom>
              <a:avLst/>
              <a:gdLst>
                <a:gd name="T0" fmla="*/ 10 w 20"/>
                <a:gd name="T1" fmla="*/ 0 h 21"/>
                <a:gd name="T2" fmla="*/ 20 w 20"/>
                <a:gd name="T3" fmla="*/ 21 h 21"/>
                <a:gd name="T4" fmla="*/ 0 w 20"/>
                <a:gd name="T5" fmla="*/ 21 h 21"/>
                <a:gd name="T6" fmla="*/ 10 w 20"/>
                <a:gd name="T7" fmla="*/ 0 h 2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21">
                  <a:moveTo>
                    <a:pt x="10" y="0"/>
                  </a:moveTo>
                  <a:lnTo>
                    <a:pt x="20" y="21"/>
                  </a:lnTo>
                  <a:lnTo>
                    <a:pt x="0" y="2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5057" name="Rectangle 243"/>
            <p:cNvSpPr>
              <a:spLocks noChangeArrowheads="1"/>
            </p:cNvSpPr>
            <p:nvPr/>
          </p:nvSpPr>
          <p:spPr bwMode="auto">
            <a:xfrm>
              <a:off x="3407" y="3919"/>
              <a:ext cx="182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900" b="1">
                  <a:solidFill>
                    <a:srgbClr val="000000"/>
                  </a:solidFill>
                  <a:latin typeface="Arial" panose="020B0604020202020204" pitchFamily="34" charset="0"/>
                </a:rPr>
                <a:t>0,001</a:t>
              </a:r>
              <a:endParaRPr lang="fr-FR" altLang="fr-FR" sz="900" i="1">
                <a:latin typeface="Arial" panose="020B0604020202020204" pitchFamily="34" charset="0"/>
              </a:endParaRPr>
            </a:p>
          </p:txBody>
        </p:sp>
        <p:sp>
          <p:nvSpPr>
            <p:cNvPr id="65058" name="Rectangle 244"/>
            <p:cNvSpPr>
              <a:spLocks noChangeArrowheads="1"/>
            </p:cNvSpPr>
            <p:nvPr/>
          </p:nvSpPr>
          <p:spPr bwMode="auto">
            <a:xfrm>
              <a:off x="3434" y="3727"/>
              <a:ext cx="141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900" b="1">
                  <a:solidFill>
                    <a:srgbClr val="000000"/>
                  </a:solidFill>
                  <a:latin typeface="Arial" panose="020B0604020202020204" pitchFamily="34" charset="0"/>
                </a:rPr>
                <a:t>0,01</a:t>
              </a:r>
              <a:endParaRPr lang="fr-FR" altLang="fr-FR" sz="900" i="1">
                <a:latin typeface="Arial" panose="020B0604020202020204" pitchFamily="34" charset="0"/>
              </a:endParaRPr>
            </a:p>
          </p:txBody>
        </p:sp>
        <p:sp>
          <p:nvSpPr>
            <p:cNvPr id="65059" name="Rectangle 245"/>
            <p:cNvSpPr>
              <a:spLocks noChangeArrowheads="1"/>
            </p:cNvSpPr>
            <p:nvPr/>
          </p:nvSpPr>
          <p:spPr bwMode="auto">
            <a:xfrm>
              <a:off x="3461" y="3537"/>
              <a:ext cx="101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900" b="1">
                  <a:solidFill>
                    <a:srgbClr val="000000"/>
                  </a:solidFill>
                  <a:latin typeface="Arial" panose="020B0604020202020204" pitchFamily="34" charset="0"/>
                </a:rPr>
                <a:t>0,1</a:t>
              </a:r>
              <a:endParaRPr lang="fr-FR" altLang="fr-FR" sz="900" i="1">
                <a:latin typeface="Arial" panose="020B0604020202020204" pitchFamily="34" charset="0"/>
              </a:endParaRPr>
            </a:p>
          </p:txBody>
        </p:sp>
        <p:sp>
          <p:nvSpPr>
            <p:cNvPr id="65060" name="Rectangle 246"/>
            <p:cNvSpPr>
              <a:spLocks noChangeArrowheads="1"/>
            </p:cNvSpPr>
            <p:nvPr/>
          </p:nvSpPr>
          <p:spPr bwMode="auto">
            <a:xfrm>
              <a:off x="3502" y="3345"/>
              <a:ext cx="40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900" b="1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  <a:endParaRPr lang="fr-FR" altLang="fr-FR" sz="900" i="1">
                <a:latin typeface="Arial" panose="020B0604020202020204" pitchFamily="34" charset="0"/>
              </a:endParaRPr>
            </a:p>
          </p:txBody>
        </p:sp>
        <p:sp>
          <p:nvSpPr>
            <p:cNvPr id="65061" name="Rectangle 247"/>
            <p:cNvSpPr>
              <a:spLocks noChangeArrowheads="1"/>
            </p:cNvSpPr>
            <p:nvPr/>
          </p:nvSpPr>
          <p:spPr bwMode="auto">
            <a:xfrm>
              <a:off x="3475" y="3155"/>
              <a:ext cx="81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900" b="1">
                  <a:solidFill>
                    <a:srgbClr val="000000"/>
                  </a:solidFill>
                  <a:latin typeface="Arial" panose="020B0604020202020204" pitchFamily="34" charset="0"/>
                </a:rPr>
                <a:t>10</a:t>
              </a:r>
              <a:endParaRPr lang="fr-FR" altLang="fr-FR" sz="900" i="1">
                <a:latin typeface="Arial" panose="020B0604020202020204" pitchFamily="34" charset="0"/>
              </a:endParaRPr>
            </a:p>
          </p:txBody>
        </p:sp>
        <p:sp>
          <p:nvSpPr>
            <p:cNvPr id="65062" name="Rectangle 248"/>
            <p:cNvSpPr>
              <a:spLocks noChangeArrowheads="1"/>
            </p:cNvSpPr>
            <p:nvPr/>
          </p:nvSpPr>
          <p:spPr bwMode="auto">
            <a:xfrm>
              <a:off x="3448" y="2962"/>
              <a:ext cx="121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900" b="1">
                  <a:solidFill>
                    <a:srgbClr val="000000"/>
                  </a:solidFill>
                  <a:latin typeface="Arial" panose="020B0604020202020204" pitchFamily="34" charset="0"/>
                </a:rPr>
                <a:t>100</a:t>
              </a:r>
              <a:endParaRPr lang="fr-FR" altLang="fr-FR" sz="900" i="1">
                <a:latin typeface="Arial" panose="020B0604020202020204" pitchFamily="34" charset="0"/>
              </a:endParaRPr>
            </a:p>
          </p:txBody>
        </p:sp>
        <p:sp>
          <p:nvSpPr>
            <p:cNvPr id="65063" name="Rectangle 249"/>
            <p:cNvSpPr>
              <a:spLocks noChangeArrowheads="1"/>
            </p:cNvSpPr>
            <p:nvPr/>
          </p:nvSpPr>
          <p:spPr bwMode="auto">
            <a:xfrm>
              <a:off x="3582" y="3996"/>
              <a:ext cx="3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800" b="1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  <a:endParaRPr lang="fr-FR" altLang="fr-FR" sz="800" i="1">
                <a:latin typeface="Arial" panose="020B0604020202020204" pitchFamily="34" charset="0"/>
              </a:endParaRPr>
            </a:p>
          </p:txBody>
        </p:sp>
        <p:sp>
          <p:nvSpPr>
            <p:cNvPr id="65064" name="Rectangle 250"/>
            <p:cNvSpPr>
              <a:spLocks noChangeArrowheads="1"/>
            </p:cNvSpPr>
            <p:nvPr/>
          </p:nvSpPr>
          <p:spPr bwMode="auto">
            <a:xfrm>
              <a:off x="3717" y="3996"/>
              <a:ext cx="7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800" b="1">
                  <a:solidFill>
                    <a:srgbClr val="000000"/>
                  </a:solidFill>
                  <a:latin typeface="Arial" panose="020B0604020202020204" pitchFamily="34" charset="0"/>
                </a:rPr>
                <a:t>50</a:t>
              </a:r>
              <a:endParaRPr lang="fr-FR" altLang="fr-FR" sz="800" i="1">
                <a:latin typeface="Arial" panose="020B0604020202020204" pitchFamily="34" charset="0"/>
              </a:endParaRPr>
            </a:p>
          </p:txBody>
        </p:sp>
        <p:sp>
          <p:nvSpPr>
            <p:cNvPr id="65065" name="Rectangle 251"/>
            <p:cNvSpPr>
              <a:spLocks noChangeArrowheads="1"/>
            </p:cNvSpPr>
            <p:nvPr/>
          </p:nvSpPr>
          <p:spPr bwMode="auto">
            <a:xfrm>
              <a:off x="3853" y="3996"/>
              <a:ext cx="108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800" b="1">
                  <a:solidFill>
                    <a:srgbClr val="000000"/>
                  </a:solidFill>
                  <a:latin typeface="Arial" panose="020B0604020202020204" pitchFamily="34" charset="0"/>
                </a:rPr>
                <a:t>100</a:t>
              </a:r>
              <a:endParaRPr lang="fr-FR" altLang="fr-FR" sz="800" i="1">
                <a:latin typeface="Arial" panose="020B0604020202020204" pitchFamily="34" charset="0"/>
              </a:endParaRPr>
            </a:p>
          </p:txBody>
        </p:sp>
        <p:sp>
          <p:nvSpPr>
            <p:cNvPr id="65066" name="Rectangle 252"/>
            <p:cNvSpPr>
              <a:spLocks noChangeArrowheads="1"/>
            </p:cNvSpPr>
            <p:nvPr/>
          </p:nvSpPr>
          <p:spPr bwMode="auto">
            <a:xfrm>
              <a:off x="4002" y="3996"/>
              <a:ext cx="108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800" b="1">
                  <a:solidFill>
                    <a:srgbClr val="000000"/>
                  </a:solidFill>
                  <a:latin typeface="Arial" panose="020B0604020202020204" pitchFamily="34" charset="0"/>
                </a:rPr>
                <a:t>150</a:t>
              </a:r>
              <a:endParaRPr lang="fr-FR" altLang="fr-FR" sz="800" i="1">
                <a:latin typeface="Arial" panose="020B0604020202020204" pitchFamily="34" charset="0"/>
              </a:endParaRPr>
            </a:p>
          </p:txBody>
        </p:sp>
        <p:sp>
          <p:nvSpPr>
            <p:cNvPr id="65067" name="Rectangle 253"/>
            <p:cNvSpPr>
              <a:spLocks noChangeArrowheads="1"/>
            </p:cNvSpPr>
            <p:nvPr/>
          </p:nvSpPr>
          <p:spPr bwMode="auto">
            <a:xfrm>
              <a:off x="4153" y="3996"/>
              <a:ext cx="108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800" b="1">
                  <a:solidFill>
                    <a:srgbClr val="000000"/>
                  </a:solidFill>
                  <a:latin typeface="Arial" panose="020B0604020202020204" pitchFamily="34" charset="0"/>
                </a:rPr>
                <a:t>200</a:t>
              </a:r>
              <a:endParaRPr lang="fr-FR" altLang="fr-FR" sz="800" i="1">
                <a:latin typeface="Arial" panose="020B0604020202020204" pitchFamily="34" charset="0"/>
              </a:endParaRPr>
            </a:p>
          </p:txBody>
        </p:sp>
        <p:sp>
          <p:nvSpPr>
            <p:cNvPr id="65068" name="Rectangle 254"/>
            <p:cNvSpPr>
              <a:spLocks noChangeArrowheads="1"/>
            </p:cNvSpPr>
            <p:nvPr/>
          </p:nvSpPr>
          <p:spPr bwMode="auto">
            <a:xfrm>
              <a:off x="4303" y="3996"/>
              <a:ext cx="108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800" b="1">
                  <a:solidFill>
                    <a:srgbClr val="000000"/>
                  </a:solidFill>
                  <a:latin typeface="Arial" panose="020B0604020202020204" pitchFamily="34" charset="0"/>
                </a:rPr>
                <a:t>250</a:t>
              </a:r>
              <a:endParaRPr lang="fr-FR" altLang="fr-FR" sz="800" i="1">
                <a:latin typeface="Arial" panose="020B0604020202020204" pitchFamily="34" charset="0"/>
              </a:endParaRPr>
            </a:p>
          </p:txBody>
        </p:sp>
        <p:sp>
          <p:nvSpPr>
            <p:cNvPr id="65069" name="Rectangle 255"/>
            <p:cNvSpPr>
              <a:spLocks noChangeArrowheads="1"/>
            </p:cNvSpPr>
            <p:nvPr/>
          </p:nvSpPr>
          <p:spPr bwMode="auto">
            <a:xfrm>
              <a:off x="4452" y="3996"/>
              <a:ext cx="108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800" b="1">
                  <a:solidFill>
                    <a:srgbClr val="000000"/>
                  </a:solidFill>
                  <a:latin typeface="Arial" panose="020B0604020202020204" pitchFamily="34" charset="0"/>
                </a:rPr>
                <a:t>300</a:t>
              </a:r>
              <a:endParaRPr lang="fr-FR" altLang="fr-FR" sz="800" i="1">
                <a:latin typeface="Arial" panose="020B0604020202020204" pitchFamily="34" charset="0"/>
              </a:endParaRPr>
            </a:p>
          </p:txBody>
        </p:sp>
        <p:sp>
          <p:nvSpPr>
            <p:cNvPr id="65070" name="Rectangle 256"/>
            <p:cNvSpPr>
              <a:spLocks noChangeArrowheads="1"/>
            </p:cNvSpPr>
            <p:nvPr/>
          </p:nvSpPr>
          <p:spPr bwMode="auto">
            <a:xfrm>
              <a:off x="4601" y="3996"/>
              <a:ext cx="108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800" b="1">
                  <a:solidFill>
                    <a:srgbClr val="000000"/>
                  </a:solidFill>
                  <a:latin typeface="Arial" panose="020B0604020202020204" pitchFamily="34" charset="0"/>
                </a:rPr>
                <a:t>350</a:t>
              </a:r>
              <a:endParaRPr lang="fr-FR" altLang="fr-FR" sz="800" i="1">
                <a:latin typeface="Arial" panose="020B0604020202020204" pitchFamily="34" charset="0"/>
              </a:endParaRPr>
            </a:p>
          </p:txBody>
        </p:sp>
        <p:sp>
          <p:nvSpPr>
            <p:cNvPr id="65071" name="Rectangle 257"/>
            <p:cNvSpPr>
              <a:spLocks noChangeArrowheads="1"/>
            </p:cNvSpPr>
            <p:nvPr/>
          </p:nvSpPr>
          <p:spPr bwMode="auto">
            <a:xfrm>
              <a:off x="4750" y="3996"/>
              <a:ext cx="108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800" b="1">
                  <a:solidFill>
                    <a:srgbClr val="000000"/>
                  </a:solidFill>
                  <a:latin typeface="Arial" panose="020B0604020202020204" pitchFamily="34" charset="0"/>
                </a:rPr>
                <a:t>400</a:t>
              </a:r>
              <a:endParaRPr lang="fr-FR" altLang="fr-FR" sz="800" i="1">
                <a:latin typeface="Arial" panose="020B0604020202020204" pitchFamily="34" charset="0"/>
              </a:endParaRPr>
            </a:p>
          </p:txBody>
        </p:sp>
        <p:sp>
          <p:nvSpPr>
            <p:cNvPr id="65072" name="Rectangle 258"/>
            <p:cNvSpPr>
              <a:spLocks noChangeArrowheads="1"/>
            </p:cNvSpPr>
            <p:nvPr/>
          </p:nvSpPr>
          <p:spPr bwMode="auto">
            <a:xfrm>
              <a:off x="4899" y="3996"/>
              <a:ext cx="108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800" b="1">
                  <a:solidFill>
                    <a:srgbClr val="000000"/>
                  </a:solidFill>
                  <a:latin typeface="Arial" panose="020B0604020202020204" pitchFamily="34" charset="0"/>
                </a:rPr>
                <a:t>450</a:t>
              </a:r>
              <a:endParaRPr lang="fr-FR" altLang="fr-FR" sz="800" i="1">
                <a:latin typeface="Arial" panose="020B0604020202020204" pitchFamily="34" charset="0"/>
              </a:endParaRPr>
            </a:p>
          </p:txBody>
        </p:sp>
        <p:sp>
          <p:nvSpPr>
            <p:cNvPr id="65073" name="Rectangle 259"/>
            <p:cNvSpPr>
              <a:spLocks noChangeArrowheads="1"/>
            </p:cNvSpPr>
            <p:nvPr/>
          </p:nvSpPr>
          <p:spPr bwMode="auto">
            <a:xfrm>
              <a:off x="5050" y="3996"/>
              <a:ext cx="108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800" b="1">
                  <a:solidFill>
                    <a:srgbClr val="000000"/>
                  </a:solidFill>
                  <a:latin typeface="Arial" panose="020B0604020202020204" pitchFamily="34" charset="0"/>
                </a:rPr>
                <a:t>500</a:t>
              </a:r>
              <a:endParaRPr lang="fr-FR" altLang="fr-FR" sz="800" i="1">
                <a:latin typeface="Arial" panose="020B0604020202020204" pitchFamily="34" charset="0"/>
              </a:endParaRPr>
            </a:p>
          </p:txBody>
        </p:sp>
        <p:sp>
          <p:nvSpPr>
            <p:cNvPr id="65074" name="Rectangle 260"/>
            <p:cNvSpPr>
              <a:spLocks noChangeArrowheads="1"/>
            </p:cNvSpPr>
            <p:nvPr/>
          </p:nvSpPr>
          <p:spPr bwMode="auto">
            <a:xfrm>
              <a:off x="5199" y="3996"/>
              <a:ext cx="108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800" b="1">
                  <a:solidFill>
                    <a:srgbClr val="000000"/>
                  </a:solidFill>
                  <a:latin typeface="Arial" panose="020B0604020202020204" pitchFamily="34" charset="0"/>
                </a:rPr>
                <a:t>550</a:t>
              </a:r>
              <a:endParaRPr lang="fr-FR" altLang="fr-FR" sz="800" i="1">
                <a:latin typeface="Arial" panose="020B0604020202020204" pitchFamily="34" charset="0"/>
              </a:endParaRPr>
            </a:p>
          </p:txBody>
        </p:sp>
        <p:sp>
          <p:nvSpPr>
            <p:cNvPr id="65075" name="Rectangle 261"/>
            <p:cNvSpPr>
              <a:spLocks noChangeArrowheads="1"/>
            </p:cNvSpPr>
            <p:nvPr/>
          </p:nvSpPr>
          <p:spPr bwMode="auto">
            <a:xfrm>
              <a:off x="5348" y="3996"/>
              <a:ext cx="108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800" b="1">
                  <a:solidFill>
                    <a:srgbClr val="000000"/>
                  </a:solidFill>
                  <a:latin typeface="Arial" panose="020B0604020202020204" pitchFamily="34" charset="0"/>
                </a:rPr>
                <a:t>600</a:t>
              </a:r>
              <a:endParaRPr lang="fr-FR" altLang="fr-FR" sz="800" i="1">
                <a:latin typeface="Arial" panose="020B0604020202020204" pitchFamily="34" charset="0"/>
              </a:endParaRPr>
            </a:p>
          </p:txBody>
        </p:sp>
        <p:sp>
          <p:nvSpPr>
            <p:cNvPr id="65076" name="Rectangle 262"/>
            <p:cNvSpPr>
              <a:spLocks noChangeArrowheads="1"/>
            </p:cNvSpPr>
            <p:nvPr/>
          </p:nvSpPr>
          <p:spPr bwMode="auto">
            <a:xfrm>
              <a:off x="5497" y="3996"/>
              <a:ext cx="108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800" b="1">
                  <a:solidFill>
                    <a:srgbClr val="000000"/>
                  </a:solidFill>
                  <a:latin typeface="Arial" panose="020B0604020202020204" pitchFamily="34" charset="0"/>
                </a:rPr>
                <a:t>650</a:t>
              </a:r>
              <a:endParaRPr lang="fr-FR" altLang="fr-FR" sz="800" i="1">
                <a:latin typeface="Arial" panose="020B0604020202020204" pitchFamily="34" charset="0"/>
              </a:endParaRPr>
            </a:p>
          </p:txBody>
        </p:sp>
        <p:sp>
          <p:nvSpPr>
            <p:cNvPr id="65077" name="Rectangle 263"/>
            <p:cNvSpPr>
              <a:spLocks noChangeArrowheads="1"/>
            </p:cNvSpPr>
            <p:nvPr/>
          </p:nvSpPr>
          <p:spPr bwMode="auto">
            <a:xfrm>
              <a:off x="4141" y="4115"/>
              <a:ext cx="95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800" b="1">
                  <a:solidFill>
                    <a:srgbClr val="000000"/>
                  </a:solidFill>
                  <a:latin typeface="Arial" panose="020B0604020202020204" pitchFamily="34" charset="0"/>
                </a:rPr>
                <a:t>Hauteur de pluie cumulée (mm)</a:t>
              </a:r>
              <a:endParaRPr lang="fr-FR" altLang="fr-FR" sz="1800" i="1">
                <a:latin typeface="Arial" panose="020B0604020202020204" pitchFamily="34" charset="0"/>
              </a:endParaRPr>
            </a:p>
          </p:txBody>
        </p:sp>
        <p:sp>
          <p:nvSpPr>
            <p:cNvPr id="65078" name="Rectangle 264"/>
            <p:cNvSpPr>
              <a:spLocks noChangeArrowheads="1"/>
            </p:cNvSpPr>
            <p:nvPr/>
          </p:nvSpPr>
          <p:spPr bwMode="auto">
            <a:xfrm rot="16200000">
              <a:off x="2851" y="3400"/>
              <a:ext cx="98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1200" b="1">
                  <a:solidFill>
                    <a:srgbClr val="000000"/>
                  </a:solidFill>
                  <a:latin typeface="Arial" panose="020B0604020202020204" pitchFamily="34" charset="0"/>
                </a:rPr>
                <a:t>Benzalkonium (mg/L)</a:t>
              </a:r>
              <a:endParaRPr lang="fr-FR" altLang="fr-FR" sz="1200" i="1">
                <a:latin typeface="Arial" panose="020B0604020202020204" pitchFamily="34" charset="0"/>
              </a:endParaRPr>
            </a:p>
          </p:txBody>
        </p:sp>
        <p:sp>
          <p:nvSpPr>
            <p:cNvPr id="65079" name="Rectangle 265"/>
            <p:cNvSpPr>
              <a:spLocks noChangeArrowheads="1"/>
            </p:cNvSpPr>
            <p:nvPr/>
          </p:nvSpPr>
          <p:spPr bwMode="auto">
            <a:xfrm>
              <a:off x="5066" y="3418"/>
              <a:ext cx="465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800" b="1">
                  <a:solidFill>
                    <a:srgbClr val="000000"/>
                  </a:solidFill>
                  <a:latin typeface="Arial" panose="020B0604020202020204" pitchFamily="34" charset="0"/>
                </a:rPr>
                <a:t>EC50 Poissons</a:t>
              </a:r>
              <a:endParaRPr lang="fr-FR" altLang="fr-FR" sz="1800" i="1">
                <a:latin typeface="Arial" panose="020B0604020202020204" pitchFamily="34" charset="0"/>
              </a:endParaRPr>
            </a:p>
          </p:txBody>
        </p:sp>
        <p:sp>
          <p:nvSpPr>
            <p:cNvPr id="65080" name="Rectangle 266"/>
            <p:cNvSpPr>
              <a:spLocks noChangeArrowheads="1"/>
            </p:cNvSpPr>
            <p:nvPr/>
          </p:nvSpPr>
          <p:spPr bwMode="auto">
            <a:xfrm>
              <a:off x="3738" y="3833"/>
              <a:ext cx="52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800" b="1">
                  <a:solidFill>
                    <a:srgbClr val="000000"/>
                  </a:solidFill>
                  <a:latin typeface="Arial" panose="020B0604020202020204" pitchFamily="34" charset="0"/>
                </a:rPr>
                <a:t>EC50 Invertébrés</a:t>
              </a:r>
              <a:endParaRPr lang="fr-FR" altLang="fr-FR" sz="1800" i="1">
                <a:latin typeface="Arial" panose="020B0604020202020204" pitchFamily="34" charset="0"/>
              </a:endParaRPr>
            </a:p>
          </p:txBody>
        </p:sp>
        <p:sp>
          <p:nvSpPr>
            <p:cNvPr id="65081" name="Rectangle 267"/>
            <p:cNvSpPr>
              <a:spLocks noChangeArrowheads="1"/>
            </p:cNvSpPr>
            <p:nvPr/>
          </p:nvSpPr>
          <p:spPr bwMode="auto">
            <a:xfrm>
              <a:off x="4297" y="2885"/>
              <a:ext cx="52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1000" b="1">
                  <a:solidFill>
                    <a:srgbClr val="000000"/>
                  </a:solidFill>
                  <a:latin typeface="Arial" panose="020B0604020202020204" pitchFamily="34" charset="0"/>
                </a:rPr>
                <a:t>Tuiles neuves</a:t>
              </a:r>
              <a:endParaRPr lang="fr-FR" altLang="fr-FR" sz="1000" i="1">
                <a:latin typeface="Arial" panose="020B0604020202020204" pitchFamily="34" charset="0"/>
              </a:endParaRPr>
            </a:p>
          </p:txBody>
        </p:sp>
      </p:grpSp>
      <p:grpSp>
        <p:nvGrpSpPr>
          <p:cNvPr id="64518" name="Group 268"/>
          <p:cNvGrpSpPr>
            <a:grpSpLocks/>
          </p:cNvGrpSpPr>
          <p:nvPr/>
        </p:nvGrpSpPr>
        <p:grpSpPr bwMode="auto">
          <a:xfrm>
            <a:off x="1097280" y="2811188"/>
            <a:ext cx="3989071" cy="2552998"/>
            <a:chOff x="3281" y="1335"/>
            <a:chExt cx="2344" cy="1372"/>
          </a:xfrm>
        </p:grpSpPr>
        <p:sp>
          <p:nvSpPr>
            <p:cNvPr id="64521" name="Rectangle 269"/>
            <p:cNvSpPr>
              <a:spLocks noChangeArrowheads="1"/>
            </p:cNvSpPr>
            <p:nvPr/>
          </p:nvSpPr>
          <p:spPr bwMode="auto">
            <a:xfrm>
              <a:off x="3633" y="1467"/>
              <a:ext cx="1923" cy="9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522" name="Line 270"/>
            <p:cNvSpPr>
              <a:spLocks noChangeShapeType="1"/>
            </p:cNvSpPr>
            <p:nvPr/>
          </p:nvSpPr>
          <p:spPr bwMode="auto">
            <a:xfrm>
              <a:off x="3633" y="2458"/>
              <a:ext cx="19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23" name="Line 271"/>
            <p:cNvSpPr>
              <a:spLocks noChangeShapeType="1"/>
            </p:cNvSpPr>
            <p:nvPr/>
          </p:nvSpPr>
          <p:spPr bwMode="auto">
            <a:xfrm>
              <a:off x="3633" y="2260"/>
              <a:ext cx="19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24" name="Line 272"/>
            <p:cNvSpPr>
              <a:spLocks noChangeShapeType="1"/>
            </p:cNvSpPr>
            <p:nvPr/>
          </p:nvSpPr>
          <p:spPr bwMode="auto">
            <a:xfrm>
              <a:off x="3633" y="2061"/>
              <a:ext cx="19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25" name="Line 273"/>
            <p:cNvSpPr>
              <a:spLocks noChangeShapeType="1"/>
            </p:cNvSpPr>
            <p:nvPr/>
          </p:nvSpPr>
          <p:spPr bwMode="auto">
            <a:xfrm>
              <a:off x="3633" y="1665"/>
              <a:ext cx="19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26" name="Line 274"/>
            <p:cNvSpPr>
              <a:spLocks noChangeShapeType="1"/>
            </p:cNvSpPr>
            <p:nvPr/>
          </p:nvSpPr>
          <p:spPr bwMode="auto">
            <a:xfrm>
              <a:off x="3633" y="1467"/>
              <a:ext cx="19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27" name="Line 275"/>
            <p:cNvSpPr>
              <a:spLocks noChangeShapeType="1"/>
            </p:cNvSpPr>
            <p:nvPr/>
          </p:nvSpPr>
          <p:spPr bwMode="auto">
            <a:xfrm>
              <a:off x="3782" y="1467"/>
              <a:ext cx="0" cy="9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28" name="Line 276"/>
            <p:cNvSpPr>
              <a:spLocks noChangeShapeType="1"/>
            </p:cNvSpPr>
            <p:nvPr/>
          </p:nvSpPr>
          <p:spPr bwMode="auto">
            <a:xfrm>
              <a:off x="3928" y="1467"/>
              <a:ext cx="0" cy="9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29" name="Line 277"/>
            <p:cNvSpPr>
              <a:spLocks noChangeShapeType="1"/>
            </p:cNvSpPr>
            <p:nvPr/>
          </p:nvSpPr>
          <p:spPr bwMode="auto">
            <a:xfrm>
              <a:off x="4077" y="1467"/>
              <a:ext cx="0" cy="9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30" name="Line 278"/>
            <p:cNvSpPr>
              <a:spLocks noChangeShapeType="1"/>
            </p:cNvSpPr>
            <p:nvPr/>
          </p:nvSpPr>
          <p:spPr bwMode="auto">
            <a:xfrm>
              <a:off x="4224" y="1467"/>
              <a:ext cx="0" cy="9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31" name="Line 279"/>
            <p:cNvSpPr>
              <a:spLocks noChangeShapeType="1"/>
            </p:cNvSpPr>
            <p:nvPr/>
          </p:nvSpPr>
          <p:spPr bwMode="auto">
            <a:xfrm>
              <a:off x="4373" y="1467"/>
              <a:ext cx="0" cy="9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32" name="Line 280"/>
            <p:cNvSpPr>
              <a:spLocks noChangeShapeType="1"/>
            </p:cNvSpPr>
            <p:nvPr/>
          </p:nvSpPr>
          <p:spPr bwMode="auto">
            <a:xfrm>
              <a:off x="4520" y="1467"/>
              <a:ext cx="0" cy="9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33" name="Line 281"/>
            <p:cNvSpPr>
              <a:spLocks noChangeShapeType="1"/>
            </p:cNvSpPr>
            <p:nvPr/>
          </p:nvSpPr>
          <p:spPr bwMode="auto">
            <a:xfrm>
              <a:off x="4669" y="1467"/>
              <a:ext cx="0" cy="9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34" name="Line 282"/>
            <p:cNvSpPr>
              <a:spLocks noChangeShapeType="1"/>
            </p:cNvSpPr>
            <p:nvPr/>
          </p:nvSpPr>
          <p:spPr bwMode="auto">
            <a:xfrm>
              <a:off x="4816" y="1467"/>
              <a:ext cx="0" cy="9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35" name="Line 283"/>
            <p:cNvSpPr>
              <a:spLocks noChangeShapeType="1"/>
            </p:cNvSpPr>
            <p:nvPr/>
          </p:nvSpPr>
          <p:spPr bwMode="auto">
            <a:xfrm>
              <a:off x="4965" y="1467"/>
              <a:ext cx="0" cy="9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36" name="Line 284"/>
            <p:cNvSpPr>
              <a:spLocks noChangeShapeType="1"/>
            </p:cNvSpPr>
            <p:nvPr/>
          </p:nvSpPr>
          <p:spPr bwMode="auto">
            <a:xfrm>
              <a:off x="5112" y="1467"/>
              <a:ext cx="0" cy="9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37" name="Line 285"/>
            <p:cNvSpPr>
              <a:spLocks noChangeShapeType="1"/>
            </p:cNvSpPr>
            <p:nvPr/>
          </p:nvSpPr>
          <p:spPr bwMode="auto">
            <a:xfrm>
              <a:off x="5261" y="1467"/>
              <a:ext cx="0" cy="9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38" name="Line 286"/>
            <p:cNvSpPr>
              <a:spLocks noChangeShapeType="1"/>
            </p:cNvSpPr>
            <p:nvPr/>
          </p:nvSpPr>
          <p:spPr bwMode="auto">
            <a:xfrm>
              <a:off x="5407" y="1467"/>
              <a:ext cx="0" cy="9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39" name="Line 287"/>
            <p:cNvSpPr>
              <a:spLocks noChangeShapeType="1"/>
            </p:cNvSpPr>
            <p:nvPr/>
          </p:nvSpPr>
          <p:spPr bwMode="auto">
            <a:xfrm>
              <a:off x="5556" y="1467"/>
              <a:ext cx="0" cy="9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40" name="Rectangle 288"/>
            <p:cNvSpPr>
              <a:spLocks noChangeArrowheads="1"/>
            </p:cNvSpPr>
            <p:nvPr/>
          </p:nvSpPr>
          <p:spPr bwMode="auto">
            <a:xfrm>
              <a:off x="3633" y="1467"/>
              <a:ext cx="1923" cy="991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541" name="Line 289"/>
            <p:cNvSpPr>
              <a:spLocks noChangeShapeType="1"/>
            </p:cNvSpPr>
            <p:nvPr/>
          </p:nvSpPr>
          <p:spPr bwMode="auto">
            <a:xfrm>
              <a:off x="3633" y="1467"/>
              <a:ext cx="0" cy="9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42" name="Line 290"/>
            <p:cNvSpPr>
              <a:spLocks noChangeShapeType="1"/>
            </p:cNvSpPr>
            <p:nvPr/>
          </p:nvSpPr>
          <p:spPr bwMode="auto">
            <a:xfrm>
              <a:off x="3620" y="2458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43" name="Line 291"/>
            <p:cNvSpPr>
              <a:spLocks noChangeShapeType="1"/>
            </p:cNvSpPr>
            <p:nvPr/>
          </p:nvSpPr>
          <p:spPr bwMode="auto">
            <a:xfrm>
              <a:off x="3620" y="2398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44" name="Line 292"/>
            <p:cNvSpPr>
              <a:spLocks noChangeShapeType="1"/>
            </p:cNvSpPr>
            <p:nvPr/>
          </p:nvSpPr>
          <p:spPr bwMode="auto">
            <a:xfrm>
              <a:off x="3620" y="2363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45" name="Line 293"/>
            <p:cNvSpPr>
              <a:spLocks noChangeShapeType="1"/>
            </p:cNvSpPr>
            <p:nvPr/>
          </p:nvSpPr>
          <p:spPr bwMode="auto">
            <a:xfrm>
              <a:off x="3620" y="2338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46" name="Line 294"/>
            <p:cNvSpPr>
              <a:spLocks noChangeShapeType="1"/>
            </p:cNvSpPr>
            <p:nvPr/>
          </p:nvSpPr>
          <p:spPr bwMode="auto">
            <a:xfrm>
              <a:off x="3620" y="2320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47" name="Line 295"/>
            <p:cNvSpPr>
              <a:spLocks noChangeShapeType="1"/>
            </p:cNvSpPr>
            <p:nvPr/>
          </p:nvSpPr>
          <p:spPr bwMode="auto">
            <a:xfrm>
              <a:off x="3620" y="2303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48" name="Line 296"/>
            <p:cNvSpPr>
              <a:spLocks noChangeShapeType="1"/>
            </p:cNvSpPr>
            <p:nvPr/>
          </p:nvSpPr>
          <p:spPr bwMode="auto">
            <a:xfrm>
              <a:off x="3620" y="2291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49" name="Line 297"/>
            <p:cNvSpPr>
              <a:spLocks noChangeShapeType="1"/>
            </p:cNvSpPr>
            <p:nvPr/>
          </p:nvSpPr>
          <p:spPr bwMode="auto">
            <a:xfrm>
              <a:off x="3620" y="2278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50" name="Line 298"/>
            <p:cNvSpPr>
              <a:spLocks noChangeShapeType="1"/>
            </p:cNvSpPr>
            <p:nvPr/>
          </p:nvSpPr>
          <p:spPr bwMode="auto">
            <a:xfrm>
              <a:off x="3620" y="2270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51" name="Line 299"/>
            <p:cNvSpPr>
              <a:spLocks noChangeShapeType="1"/>
            </p:cNvSpPr>
            <p:nvPr/>
          </p:nvSpPr>
          <p:spPr bwMode="auto">
            <a:xfrm>
              <a:off x="3620" y="2260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52" name="Line 300"/>
            <p:cNvSpPr>
              <a:spLocks noChangeShapeType="1"/>
            </p:cNvSpPr>
            <p:nvPr/>
          </p:nvSpPr>
          <p:spPr bwMode="auto">
            <a:xfrm>
              <a:off x="3620" y="2200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53" name="Line 301"/>
            <p:cNvSpPr>
              <a:spLocks noChangeShapeType="1"/>
            </p:cNvSpPr>
            <p:nvPr/>
          </p:nvSpPr>
          <p:spPr bwMode="auto">
            <a:xfrm>
              <a:off x="3620" y="2164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54" name="Line 302"/>
            <p:cNvSpPr>
              <a:spLocks noChangeShapeType="1"/>
            </p:cNvSpPr>
            <p:nvPr/>
          </p:nvSpPr>
          <p:spPr bwMode="auto">
            <a:xfrm>
              <a:off x="3620" y="2142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55" name="Line 303"/>
            <p:cNvSpPr>
              <a:spLocks noChangeShapeType="1"/>
            </p:cNvSpPr>
            <p:nvPr/>
          </p:nvSpPr>
          <p:spPr bwMode="auto">
            <a:xfrm>
              <a:off x="3620" y="2121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56" name="Line 304"/>
            <p:cNvSpPr>
              <a:spLocks noChangeShapeType="1"/>
            </p:cNvSpPr>
            <p:nvPr/>
          </p:nvSpPr>
          <p:spPr bwMode="auto">
            <a:xfrm>
              <a:off x="3620" y="2106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57" name="Line 305"/>
            <p:cNvSpPr>
              <a:spLocks noChangeShapeType="1"/>
            </p:cNvSpPr>
            <p:nvPr/>
          </p:nvSpPr>
          <p:spPr bwMode="auto">
            <a:xfrm>
              <a:off x="3620" y="2092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58" name="Line 306"/>
            <p:cNvSpPr>
              <a:spLocks noChangeShapeType="1"/>
            </p:cNvSpPr>
            <p:nvPr/>
          </p:nvSpPr>
          <p:spPr bwMode="auto">
            <a:xfrm>
              <a:off x="3620" y="2082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59" name="Line 307"/>
            <p:cNvSpPr>
              <a:spLocks noChangeShapeType="1"/>
            </p:cNvSpPr>
            <p:nvPr/>
          </p:nvSpPr>
          <p:spPr bwMode="auto">
            <a:xfrm>
              <a:off x="3620" y="2071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60" name="Line 308"/>
            <p:cNvSpPr>
              <a:spLocks noChangeShapeType="1"/>
            </p:cNvSpPr>
            <p:nvPr/>
          </p:nvSpPr>
          <p:spPr bwMode="auto">
            <a:xfrm>
              <a:off x="3620" y="2061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61" name="Line 309"/>
            <p:cNvSpPr>
              <a:spLocks noChangeShapeType="1"/>
            </p:cNvSpPr>
            <p:nvPr/>
          </p:nvSpPr>
          <p:spPr bwMode="auto">
            <a:xfrm>
              <a:off x="3620" y="2003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62" name="Line 310"/>
            <p:cNvSpPr>
              <a:spLocks noChangeShapeType="1"/>
            </p:cNvSpPr>
            <p:nvPr/>
          </p:nvSpPr>
          <p:spPr bwMode="auto">
            <a:xfrm>
              <a:off x="3620" y="1968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63" name="Line 311"/>
            <p:cNvSpPr>
              <a:spLocks noChangeShapeType="1"/>
            </p:cNvSpPr>
            <p:nvPr/>
          </p:nvSpPr>
          <p:spPr bwMode="auto">
            <a:xfrm>
              <a:off x="3620" y="1943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64" name="Line 312"/>
            <p:cNvSpPr>
              <a:spLocks noChangeShapeType="1"/>
            </p:cNvSpPr>
            <p:nvPr/>
          </p:nvSpPr>
          <p:spPr bwMode="auto">
            <a:xfrm>
              <a:off x="3620" y="1922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65" name="Line 313"/>
            <p:cNvSpPr>
              <a:spLocks noChangeShapeType="1"/>
            </p:cNvSpPr>
            <p:nvPr/>
          </p:nvSpPr>
          <p:spPr bwMode="auto">
            <a:xfrm>
              <a:off x="3620" y="1908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66" name="Line 314"/>
            <p:cNvSpPr>
              <a:spLocks noChangeShapeType="1"/>
            </p:cNvSpPr>
            <p:nvPr/>
          </p:nvSpPr>
          <p:spPr bwMode="auto">
            <a:xfrm>
              <a:off x="3620" y="1893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67" name="Line 315"/>
            <p:cNvSpPr>
              <a:spLocks noChangeShapeType="1"/>
            </p:cNvSpPr>
            <p:nvPr/>
          </p:nvSpPr>
          <p:spPr bwMode="auto">
            <a:xfrm>
              <a:off x="3620" y="1883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68" name="Line 316"/>
            <p:cNvSpPr>
              <a:spLocks noChangeShapeType="1"/>
            </p:cNvSpPr>
            <p:nvPr/>
          </p:nvSpPr>
          <p:spPr bwMode="auto">
            <a:xfrm>
              <a:off x="3620" y="1872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69" name="Line 317"/>
            <p:cNvSpPr>
              <a:spLocks noChangeShapeType="1"/>
            </p:cNvSpPr>
            <p:nvPr/>
          </p:nvSpPr>
          <p:spPr bwMode="auto">
            <a:xfrm>
              <a:off x="3620" y="1864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70" name="Line 318"/>
            <p:cNvSpPr>
              <a:spLocks noChangeShapeType="1"/>
            </p:cNvSpPr>
            <p:nvPr/>
          </p:nvSpPr>
          <p:spPr bwMode="auto">
            <a:xfrm>
              <a:off x="3620" y="1804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71" name="Line 319"/>
            <p:cNvSpPr>
              <a:spLocks noChangeShapeType="1"/>
            </p:cNvSpPr>
            <p:nvPr/>
          </p:nvSpPr>
          <p:spPr bwMode="auto">
            <a:xfrm>
              <a:off x="3620" y="1769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72" name="Line 320"/>
            <p:cNvSpPr>
              <a:spLocks noChangeShapeType="1"/>
            </p:cNvSpPr>
            <p:nvPr/>
          </p:nvSpPr>
          <p:spPr bwMode="auto">
            <a:xfrm>
              <a:off x="3620" y="1744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73" name="Line 321"/>
            <p:cNvSpPr>
              <a:spLocks noChangeShapeType="1"/>
            </p:cNvSpPr>
            <p:nvPr/>
          </p:nvSpPr>
          <p:spPr bwMode="auto">
            <a:xfrm>
              <a:off x="3620" y="1725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74" name="Line 322"/>
            <p:cNvSpPr>
              <a:spLocks noChangeShapeType="1"/>
            </p:cNvSpPr>
            <p:nvPr/>
          </p:nvSpPr>
          <p:spPr bwMode="auto">
            <a:xfrm>
              <a:off x="3620" y="1709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75" name="Line 323"/>
            <p:cNvSpPr>
              <a:spLocks noChangeShapeType="1"/>
            </p:cNvSpPr>
            <p:nvPr/>
          </p:nvSpPr>
          <p:spPr bwMode="auto">
            <a:xfrm>
              <a:off x="3620" y="1696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76" name="Line 324"/>
            <p:cNvSpPr>
              <a:spLocks noChangeShapeType="1"/>
            </p:cNvSpPr>
            <p:nvPr/>
          </p:nvSpPr>
          <p:spPr bwMode="auto">
            <a:xfrm>
              <a:off x="3620" y="1684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77" name="Line 325"/>
            <p:cNvSpPr>
              <a:spLocks noChangeShapeType="1"/>
            </p:cNvSpPr>
            <p:nvPr/>
          </p:nvSpPr>
          <p:spPr bwMode="auto">
            <a:xfrm>
              <a:off x="3620" y="1674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78" name="Line 326"/>
            <p:cNvSpPr>
              <a:spLocks noChangeShapeType="1"/>
            </p:cNvSpPr>
            <p:nvPr/>
          </p:nvSpPr>
          <p:spPr bwMode="auto">
            <a:xfrm>
              <a:off x="3620" y="1665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79" name="Line 327"/>
            <p:cNvSpPr>
              <a:spLocks noChangeShapeType="1"/>
            </p:cNvSpPr>
            <p:nvPr/>
          </p:nvSpPr>
          <p:spPr bwMode="auto">
            <a:xfrm>
              <a:off x="3620" y="1605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80" name="Line 328"/>
            <p:cNvSpPr>
              <a:spLocks noChangeShapeType="1"/>
            </p:cNvSpPr>
            <p:nvPr/>
          </p:nvSpPr>
          <p:spPr bwMode="auto">
            <a:xfrm>
              <a:off x="3620" y="1570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81" name="Line 329"/>
            <p:cNvSpPr>
              <a:spLocks noChangeShapeType="1"/>
            </p:cNvSpPr>
            <p:nvPr/>
          </p:nvSpPr>
          <p:spPr bwMode="auto">
            <a:xfrm>
              <a:off x="3620" y="1545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82" name="Line 330"/>
            <p:cNvSpPr>
              <a:spLocks noChangeShapeType="1"/>
            </p:cNvSpPr>
            <p:nvPr/>
          </p:nvSpPr>
          <p:spPr bwMode="auto">
            <a:xfrm>
              <a:off x="3620" y="1527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83" name="Line 331"/>
            <p:cNvSpPr>
              <a:spLocks noChangeShapeType="1"/>
            </p:cNvSpPr>
            <p:nvPr/>
          </p:nvSpPr>
          <p:spPr bwMode="auto">
            <a:xfrm>
              <a:off x="3620" y="1510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84" name="Line 332"/>
            <p:cNvSpPr>
              <a:spLocks noChangeShapeType="1"/>
            </p:cNvSpPr>
            <p:nvPr/>
          </p:nvSpPr>
          <p:spPr bwMode="auto">
            <a:xfrm>
              <a:off x="3620" y="1498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85" name="Line 333"/>
            <p:cNvSpPr>
              <a:spLocks noChangeShapeType="1"/>
            </p:cNvSpPr>
            <p:nvPr/>
          </p:nvSpPr>
          <p:spPr bwMode="auto">
            <a:xfrm>
              <a:off x="3620" y="1485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86" name="Line 334"/>
            <p:cNvSpPr>
              <a:spLocks noChangeShapeType="1"/>
            </p:cNvSpPr>
            <p:nvPr/>
          </p:nvSpPr>
          <p:spPr bwMode="auto">
            <a:xfrm>
              <a:off x="3620" y="1475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87" name="Line 335"/>
            <p:cNvSpPr>
              <a:spLocks noChangeShapeType="1"/>
            </p:cNvSpPr>
            <p:nvPr/>
          </p:nvSpPr>
          <p:spPr bwMode="auto">
            <a:xfrm>
              <a:off x="3620" y="1467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88" name="Line 336"/>
            <p:cNvSpPr>
              <a:spLocks noChangeShapeType="1"/>
            </p:cNvSpPr>
            <p:nvPr/>
          </p:nvSpPr>
          <p:spPr bwMode="auto">
            <a:xfrm>
              <a:off x="3616" y="2458"/>
              <a:ext cx="1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89" name="Line 337"/>
            <p:cNvSpPr>
              <a:spLocks noChangeShapeType="1"/>
            </p:cNvSpPr>
            <p:nvPr/>
          </p:nvSpPr>
          <p:spPr bwMode="auto">
            <a:xfrm>
              <a:off x="3616" y="2260"/>
              <a:ext cx="1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90" name="Line 338"/>
            <p:cNvSpPr>
              <a:spLocks noChangeShapeType="1"/>
            </p:cNvSpPr>
            <p:nvPr/>
          </p:nvSpPr>
          <p:spPr bwMode="auto">
            <a:xfrm>
              <a:off x="3616" y="2061"/>
              <a:ext cx="1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91" name="Line 339"/>
            <p:cNvSpPr>
              <a:spLocks noChangeShapeType="1"/>
            </p:cNvSpPr>
            <p:nvPr/>
          </p:nvSpPr>
          <p:spPr bwMode="auto">
            <a:xfrm>
              <a:off x="3616" y="1864"/>
              <a:ext cx="1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92" name="Line 340"/>
            <p:cNvSpPr>
              <a:spLocks noChangeShapeType="1"/>
            </p:cNvSpPr>
            <p:nvPr/>
          </p:nvSpPr>
          <p:spPr bwMode="auto">
            <a:xfrm>
              <a:off x="3616" y="1665"/>
              <a:ext cx="1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93" name="Line 341"/>
            <p:cNvSpPr>
              <a:spLocks noChangeShapeType="1"/>
            </p:cNvSpPr>
            <p:nvPr/>
          </p:nvSpPr>
          <p:spPr bwMode="auto">
            <a:xfrm>
              <a:off x="3616" y="1467"/>
              <a:ext cx="1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94" name="Line 342"/>
            <p:cNvSpPr>
              <a:spLocks noChangeShapeType="1"/>
            </p:cNvSpPr>
            <p:nvPr/>
          </p:nvSpPr>
          <p:spPr bwMode="auto">
            <a:xfrm>
              <a:off x="3633" y="1864"/>
              <a:ext cx="19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95" name="Line 343"/>
            <p:cNvSpPr>
              <a:spLocks noChangeShapeType="1"/>
            </p:cNvSpPr>
            <p:nvPr/>
          </p:nvSpPr>
          <p:spPr bwMode="auto">
            <a:xfrm flipV="1">
              <a:off x="3633" y="1864"/>
              <a:ext cx="0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96" name="Line 344"/>
            <p:cNvSpPr>
              <a:spLocks noChangeShapeType="1"/>
            </p:cNvSpPr>
            <p:nvPr/>
          </p:nvSpPr>
          <p:spPr bwMode="auto">
            <a:xfrm flipV="1">
              <a:off x="3782" y="1864"/>
              <a:ext cx="0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97" name="Line 345"/>
            <p:cNvSpPr>
              <a:spLocks noChangeShapeType="1"/>
            </p:cNvSpPr>
            <p:nvPr/>
          </p:nvSpPr>
          <p:spPr bwMode="auto">
            <a:xfrm flipV="1">
              <a:off x="3928" y="1864"/>
              <a:ext cx="0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98" name="Line 346"/>
            <p:cNvSpPr>
              <a:spLocks noChangeShapeType="1"/>
            </p:cNvSpPr>
            <p:nvPr/>
          </p:nvSpPr>
          <p:spPr bwMode="auto">
            <a:xfrm flipV="1">
              <a:off x="4077" y="1864"/>
              <a:ext cx="0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99" name="Line 347"/>
            <p:cNvSpPr>
              <a:spLocks noChangeShapeType="1"/>
            </p:cNvSpPr>
            <p:nvPr/>
          </p:nvSpPr>
          <p:spPr bwMode="auto">
            <a:xfrm flipV="1">
              <a:off x="4224" y="1864"/>
              <a:ext cx="0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00" name="Line 348"/>
            <p:cNvSpPr>
              <a:spLocks noChangeShapeType="1"/>
            </p:cNvSpPr>
            <p:nvPr/>
          </p:nvSpPr>
          <p:spPr bwMode="auto">
            <a:xfrm flipV="1">
              <a:off x="4373" y="1864"/>
              <a:ext cx="0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01" name="Line 349"/>
            <p:cNvSpPr>
              <a:spLocks noChangeShapeType="1"/>
            </p:cNvSpPr>
            <p:nvPr/>
          </p:nvSpPr>
          <p:spPr bwMode="auto">
            <a:xfrm flipV="1">
              <a:off x="4520" y="1864"/>
              <a:ext cx="0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02" name="Line 350"/>
            <p:cNvSpPr>
              <a:spLocks noChangeShapeType="1"/>
            </p:cNvSpPr>
            <p:nvPr/>
          </p:nvSpPr>
          <p:spPr bwMode="auto">
            <a:xfrm flipV="1">
              <a:off x="4669" y="1864"/>
              <a:ext cx="0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03" name="Line 351"/>
            <p:cNvSpPr>
              <a:spLocks noChangeShapeType="1"/>
            </p:cNvSpPr>
            <p:nvPr/>
          </p:nvSpPr>
          <p:spPr bwMode="auto">
            <a:xfrm flipV="1">
              <a:off x="4816" y="1864"/>
              <a:ext cx="0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04" name="Line 352"/>
            <p:cNvSpPr>
              <a:spLocks noChangeShapeType="1"/>
            </p:cNvSpPr>
            <p:nvPr/>
          </p:nvSpPr>
          <p:spPr bwMode="auto">
            <a:xfrm flipV="1">
              <a:off x="4965" y="1864"/>
              <a:ext cx="0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05" name="Line 353"/>
            <p:cNvSpPr>
              <a:spLocks noChangeShapeType="1"/>
            </p:cNvSpPr>
            <p:nvPr/>
          </p:nvSpPr>
          <p:spPr bwMode="auto">
            <a:xfrm flipV="1">
              <a:off x="5112" y="1864"/>
              <a:ext cx="0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06" name="Line 354"/>
            <p:cNvSpPr>
              <a:spLocks noChangeShapeType="1"/>
            </p:cNvSpPr>
            <p:nvPr/>
          </p:nvSpPr>
          <p:spPr bwMode="auto">
            <a:xfrm flipV="1">
              <a:off x="5261" y="1864"/>
              <a:ext cx="0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07" name="Line 355"/>
            <p:cNvSpPr>
              <a:spLocks noChangeShapeType="1"/>
            </p:cNvSpPr>
            <p:nvPr/>
          </p:nvSpPr>
          <p:spPr bwMode="auto">
            <a:xfrm flipV="1">
              <a:off x="5407" y="1864"/>
              <a:ext cx="0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08" name="Line 356"/>
            <p:cNvSpPr>
              <a:spLocks noChangeShapeType="1"/>
            </p:cNvSpPr>
            <p:nvPr/>
          </p:nvSpPr>
          <p:spPr bwMode="auto">
            <a:xfrm flipV="1">
              <a:off x="5556" y="1864"/>
              <a:ext cx="0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09" name="Freeform 357"/>
            <p:cNvSpPr>
              <a:spLocks/>
            </p:cNvSpPr>
            <p:nvPr/>
          </p:nvSpPr>
          <p:spPr bwMode="auto">
            <a:xfrm>
              <a:off x="3633" y="1579"/>
              <a:ext cx="149" cy="82"/>
            </a:xfrm>
            <a:custGeom>
              <a:avLst/>
              <a:gdLst>
                <a:gd name="T0" fmla="*/ 0 w 72"/>
                <a:gd name="T1" fmla="*/ 0 h 40"/>
                <a:gd name="T2" fmla="*/ 33 w 72"/>
                <a:gd name="T3" fmla="*/ 0 h 40"/>
                <a:gd name="T4" fmla="*/ 33 w 72"/>
                <a:gd name="T5" fmla="*/ 23 h 40"/>
                <a:gd name="T6" fmla="*/ 62 w 72"/>
                <a:gd name="T7" fmla="*/ 23 h 40"/>
                <a:gd name="T8" fmla="*/ 62 w 72"/>
                <a:gd name="T9" fmla="*/ 4 h 40"/>
                <a:gd name="T10" fmla="*/ 93 w 72"/>
                <a:gd name="T11" fmla="*/ 4 h 40"/>
                <a:gd name="T12" fmla="*/ 93 w 72"/>
                <a:gd name="T13" fmla="*/ 82 h 40"/>
                <a:gd name="T14" fmla="*/ 116 w 72"/>
                <a:gd name="T15" fmla="*/ 82 h 40"/>
                <a:gd name="T16" fmla="*/ 116 w 72"/>
                <a:gd name="T17" fmla="*/ 55 h 40"/>
                <a:gd name="T18" fmla="*/ 149 w 72"/>
                <a:gd name="T19" fmla="*/ 55 h 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2" h="40">
                  <a:moveTo>
                    <a:pt x="0" y="0"/>
                  </a:moveTo>
                  <a:lnTo>
                    <a:pt x="16" y="0"/>
                  </a:lnTo>
                  <a:lnTo>
                    <a:pt x="16" y="11"/>
                  </a:lnTo>
                  <a:lnTo>
                    <a:pt x="30" y="11"/>
                  </a:lnTo>
                  <a:lnTo>
                    <a:pt x="30" y="2"/>
                  </a:lnTo>
                  <a:lnTo>
                    <a:pt x="45" y="2"/>
                  </a:lnTo>
                  <a:lnTo>
                    <a:pt x="45" y="40"/>
                  </a:lnTo>
                  <a:lnTo>
                    <a:pt x="56" y="40"/>
                  </a:lnTo>
                  <a:lnTo>
                    <a:pt x="56" y="27"/>
                  </a:lnTo>
                  <a:lnTo>
                    <a:pt x="72" y="27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10" name="Freeform 358"/>
            <p:cNvSpPr>
              <a:spLocks/>
            </p:cNvSpPr>
            <p:nvPr/>
          </p:nvSpPr>
          <p:spPr bwMode="auto">
            <a:xfrm>
              <a:off x="4090" y="1713"/>
              <a:ext cx="95" cy="35"/>
            </a:xfrm>
            <a:custGeom>
              <a:avLst/>
              <a:gdLst>
                <a:gd name="T0" fmla="*/ 0 w 46"/>
                <a:gd name="T1" fmla="*/ 0 h 17"/>
                <a:gd name="T2" fmla="*/ 29 w 46"/>
                <a:gd name="T3" fmla="*/ 0 h 17"/>
                <a:gd name="T4" fmla="*/ 29 w 46"/>
                <a:gd name="T5" fmla="*/ 35 h 17"/>
                <a:gd name="T6" fmla="*/ 95 w 46"/>
                <a:gd name="T7" fmla="*/ 35 h 1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17">
                  <a:moveTo>
                    <a:pt x="0" y="0"/>
                  </a:moveTo>
                  <a:lnTo>
                    <a:pt x="14" y="0"/>
                  </a:lnTo>
                  <a:lnTo>
                    <a:pt x="14" y="17"/>
                  </a:lnTo>
                  <a:lnTo>
                    <a:pt x="46" y="17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11" name="Line 359"/>
            <p:cNvSpPr>
              <a:spLocks noChangeShapeType="1"/>
            </p:cNvSpPr>
            <p:nvPr/>
          </p:nvSpPr>
          <p:spPr bwMode="auto">
            <a:xfrm>
              <a:off x="4443" y="1885"/>
              <a:ext cx="23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12" name="Line 360"/>
            <p:cNvSpPr>
              <a:spLocks noChangeShapeType="1"/>
            </p:cNvSpPr>
            <p:nvPr/>
          </p:nvSpPr>
          <p:spPr bwMode="auto">
            <a:xfrm>
              <a:off x="5505" y="2253"/>
              <a:ext cx="24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13" name="Freeform 361"/>
            <p:cNvSpPr>
              <a:spLocks/>
            </p:cNvSpPr>
            <p:nvPr/>
          </p:nvSpPr>
          <p:spPr bwMode="auto">
            <a:xfrm>
              <a:off x="3633" y="1680"/>
              <a:ext cx="149" cy="246"/>
            </a:xfrm>
            <a:custGeom>
              <a:avLst/>
              <a:gdLst>
                <a:gd name="T0" fmla="*/ 0 w 72"/>
                <a:gd name="T1" fmla="*/ 35 h 119"/>
                <a:gd name="T2" fmla="*/ 33 w 72"/>
                <a:gd name="T3" fmla="*/ 35 h 119"/>
                <a:gd name="T4" fmla="*/ 33 w 72"/>
                <a:gd name="T5" fmla="*/ 41 h 119"/>
                <a:gd name="T6" fmla="*/ 62 w 72"/>
                <a:gd name="T7" fmla="*/ 41 h 119"/>
                <a:gd name="T8" fmla="*/ 62 w 72"/>
                <a:gd name="T9" fmla="*/ 0 h 119"/>
                <a:gd name="T10" fmla="*/ 93 w 72"/>
                <a:gd name="T11" fmla="*/ 0 h 119"/>
                <a:gd name="T12" fmla="*/ 93 w 72"/>
                <a:gd name="T13" fmla="*/ 246 h 119"/>
                <a:gd name="T14" fmla="*/ 116 w 72"/>
                <a:gd name="T15" fmla="*/ 246 h 119"/>
                <a:gd name="T16" fmla="*/ 116 w 72"/>
                <a:gd name="T17" fmla="*/ 89 h 119"/>
                <a:gd name="T18" fmla="*/ 149 w 72"/>
                <a:gd name="T19" fmla="*/ 89 h 1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2" h="119">
                  <a:moveTo>
                    <a:pt x="0" y="17"/>
                  </a:moveTo>
                  <a:lnTo>
                    <a:pt x="16" y="17"/>
                  </a:lnTo>
                  <a:lnTo>
                    <a:pt x="16" y="20"/>
                  </a:lnTo>
                  <a:lnTo>
                    <a:pt x="30" y="20"/>
                  </a:lnTo>
                  <a:lnTo>
                    <a:pt x="30" y="0"/>
                  </a:lnTo>
                  <a:lnTo>
                    <a:pt x="45" y="0"/>
                  </a:lnTo>
                  <a:lnTo>
                    <a:pt x="45" y="119"/>
                  </a:lnTo>
                  <a:lnTo>
                    <a:pt x="56" y="119"/>
                  </a:lnTo>
                  <a:lnTo>
                    <a:pt x="56" y="43"/>
                  </a:lnTo>
                  <a:lnTo>
                    <a:pt x="72" y="43"/>
                  </a:lnTo>
                </a:path>
              </a:pathLst>
            </a:custGeom>
            <a:noFill/>
            <a:ln w="635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14" name="Freeform 362"/>
            <p:cNvSpPr>
              <a:spLocks/>
            </p:cNvSpPr>
            <p:nvPr/>
          </p:nvSpPr>
          <p:spPr bwMode="auto">
            <a:xfrm>
              <a:off x="4090" y="2106"/>
              <a:ext cx="95" cy="7"/>
            </a:xfrm>
            <a:custGeom>
              <a:avLst/>
              <a:gdLst>
                <a:gd name="T0" fmla="*/ 0 w 46"/>
                <a:gd name="T1" fmla="*/ 0 h 3"/>
                <a:gd name="T2" fmla="*/ 29 w 46"/>
                <a:gd name="T3" fmla="*/ 0 h 3"/>
                <a:gd name="T4" fmla="*/ 29 w 46"/>
                <a:gd name="T5" fmla="*/ 7 h 3"/>
                <a:gd name="T6" fmla="*/ 95 w 46"/>
                <a:gd name="T7" fmla="*/ 7 h 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3">
                  <a:moveTo>
                    <a:pt x="0" y="0"/>
                  </a:moveTo>
                  <a:lnTo>
                    <a:pt x="14" y="0"/>
                  </a:lnTo>
                  <a:lnTo>
                    <a:pt x="14" y="3"/>
                  </a:lnTo>
                  <a:lnTo>
                    <a:pt x="46" y="3"/>
                  </a:lnTo>
                </a:path>
              </a:pathLst>
            </a:custGeom>
            <a:noFill/>
            <a:ln w="635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15" name="Line 363"/>
            <p:cNvSpPr>
              <a:spLocks noChangeShapeType="1"/>
            </p:cNvSpPr>
            <p:nvPr/>
          </p:nvSpPr>
          <p:spPr bwMode="auto">
            <a:xfrm>
              <a:off x="4443" y="2061"/>
              <a:ext cx="23" cy="0"/>
            </a:xfrm>
            <a:prstGeom prst="line">
              <a:avLst/>
            </a:prstGeom>
            <a:noFill/>
            <a:ln w="63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16" name="Line 364"/>
            <p:cNvSpPr>
              <a:spLocks noChangeShapeType="1"/>
            </p:cNvSpPr>
            <p:nvPr/>
          </p:nvSpPr>
          <p:spPr bwMode="auto">
            <a:xfrm>
              <a:off x="5505" y="2349"/>
              <a:ext cx="24" cy="0"/>
            </a:xfrm>
            <a:prstGeom prst="line">
              <a:avLst/>
            </a:prstGeom>
            <a:noFill/>
            <a:ln w="63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17" name="Line 365"/>
            <p:cNvSpPr>
              <a:spLocks noChangeShapeType="1"/>
            </p:cNvSpPr>
            <p:nvPr/>
          </p:nvSpPr>
          <p:spPr bwMode="auto">
            <a:xfrm flipV="1">
              <a:off x="3649" y="1570"/>
              <a:ext cx="0" cy="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18" name="Line 366"/>
            <p:cNvSpPr>
              <a:spLocks noChangeShapeType="1"/>
            </p:cNvSpPr>
            <p:nvPr/>
          </p:nvSpPr>
          <p:spPr bwMode="auto">
            <a:xfrm>
              <a:off x="3643" y="1570"/>
              <a:ext cx="14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19" name="Line 367"/>
            <p:cNvSpPr>
              <a:spLocks noChangeShapeType="1"/>
            </p:cNvSpPr>
            <p:nvPr/>
          </p:nvSpPr>
          <p:spPr bwMode="auto">
            <a:xfrm flipV="1">
              <a:off x="3680" y="1587"/>
              <a:ext cx="0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20" name="Line 368"/>
            <p:cNvSpPr>
              <a:spLocks noChangeShapeType="1"/>
            </p:cNvSpPr>
            <p:nvPr/>
          </p:nvSpPr>
          <p:spPr bwMode="auto">
            <a:xfrm>
              <a:off x="3674" y="1587"/>
              <a:ext cx="14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21" name="Line 369"/>
            <p:cNvSpPr>
              <a:spLocks noChangeShapeType="1"/>
            </p:cNvSpPr>
            <p:nvPr/>
          </p:nvSpPr>
          <p:spPr bwMode="auto">
            <a:xfrm flipV="1">
              <a:off x="3709" y="1574"/>
              <a:ext cx="0" cy="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22" name="Line 370"/>
            <p:cNvSpPr>
              <a:spLocks noChangeShapeType="1"/>
            </p:cNvSpPr>
            <p:nvPr/>
          </p:nvSpPr>
          <p:spPr bwMode="auto">
            <a:xfrm>
              <a:off x="3703" y="1574"/>
              <a:ext cx="14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23" name="Line 371"/>
            <p:cNvSpPr>
              <a:spLocks noChangeShapeType="1"/>
            </p:cNvSpPr>
            <p:nvPr/>
          </p:nvSpPr>
          <p:spPr bwMode="auto">
            <a:xfrm flipV="1">
              <a:off x="3738" y="1653"/>
              <a:ext cx="0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24" name="Line 372"/>
            <p:cNvSpPr>
              <a:spLocks noChangeShapeType="1"/>
            </p:cNvSpPr>
            <p:nvPr/>
          </p:nvSpPr>
          <p:spPr bwMode="auto">
            <a:xfrm>
              <a:off x="3732" y="1653"/>
              <a:ext cx="14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25" name="Line 373"/>
            <p:cNvSpPr>
              <a:spLocks noChangeShapeType="1"/>
            </p:cNvSpPr>
            <p:nvPr/>
          </p:nvSpPr>
          <p:spPr bwMode="auto">
            <a:xfrm>
              <a:off x="3765" y="1634"/>
              <a:ext cx="0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26" name="Line 374"/>
            <p:cNvSpPr>
              <a:spLocks noChangeShapeType="1"/>
            </p:cNvSpPr>
            <p:nvPr/>
          </p:nvSpPr>
          <p:spPr bwMode="auto">
            <a:xfrm>
              <a:off x="3759" y="1634"/>
              <a:ext cx="14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27" name="Line 375"/>
            <p:cNvSpPr>
              <a:spLocks noChangeShapeType="1"/>
            </p:cNvSpPr>
            <p:nvPr/>
          </p:nvSpPr>
          <p:spPr bwMode="auto">
            <a:xfrm>
              <a:off x="3649" y="1579"/>
              <a:ext cx="0" cy="1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28" name="Line 376"/>
            <p:cNvSpPr>
              <a:spLocks noChangeShapeType="1"/>
            </p:cNvSpPr>
            <p:nvPr/>
          </p:nvSpPr>
          <p:spPr bwMode="auto">
            <a:xfrm>
              <a:off x="3643" y="1589"/>
              <a:ext cx="14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29" name="Line 377"/>
            <p:cNvSpPr>
              <a:spLocks noChangeShapeType="1"/>
            </p:cNvSpPr>
            <p:nvPr/>
          </p:nvSpPr>
          <p:spPr bwMode="auto">
            <a:xfrm>
              <a:off x="3680" y="1601"/>
              <a:ext cx="0" cy="2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30" name="Line 378"/>
            <p:cNvSpPr>
              <a:spLocks noChangeShapeType="1"/>
            </p:cNvSpPr>
            <p:nvPr/>
          </p:nvSpPr>
          <p:spPr bwMode="auto">
            <a:xfrm>
              <a:off x="3674" y="1622"/>
              <a:ext cx="14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31" name="Line 379"/>
            <p:cNvSpPr>
              <a:spLocks noChangeShapeType="1"/>
            </p:cNvSpPr>
            <p:nvPr/>
          </p:nvSpPr>
          <p:spPr bwMode="auto">
            <a:xfrm>
              <a:off x="3709" y="1583"/>
              <a:ext cx="0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32" name="Line 380"/>
            <p:cNvSpPr>
              <a:spLocks noChangeShapeType="1"/>
            </p:cNvSpPr>
            <p:nvPr/>
          </p:nvSpPr>
          <p:spPr bwMode="auto">
            <a:xfrm>
              <a:off x="3703" y="1591"/>
              <a:ext cx="14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33" name="Line 381"/>
            <p:cNvSpPr>
              <a:spLocks noChangeShapeType="1"/>
            </p:cNvSpPr>
            <p:nvPr/>
          </p:nvSpPr>
          <p:spPr bwMode="auto">
            <a:xfrm>
              <a:off x="3738" y="1661"/>
              <a:ext cx="0" cy="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34" name="Line 382"/>
            <p:cNvSpPr>
              <a:spLocks noChangeShapeType="1"/>
            </p:cNvSpPr>
            <p:nvPr/>
          </p:nvSpPr>
          <p:spPr bwMode="auto">
            <a:xfrm>
              <a:off x="3732" y="1670"/>
              <a:ext cx="14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35" name="Line 383"/>
            <p:cNvSpPr>
              <a:spLocks noChangeShapeType="1"/>
            </p:cNvSpPr>
            <p:nvPr/>
          </p:nvSpPr>
          <p:spPr bwMode="auto">
            <a:xfrm>
              <a:off x="3765" y="1634"/>
              <a:ext cx="0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36" name="Line 384"/>
            <p:cNvSpPr>
              <a:spLocks noChangeShapeType="1"/>
            </p:cNvSpPr>
            <p:nvPr/>
          </p:nvSpPr>
          <p:spPr bwMode="auto">
            <a:xfrm>
              <a:off x="3759" y="1634"/>
              <a:ext cx="14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37" name="Line 385"/>
            <p:cNvSpPr>
              <a:spLocks noChangeShapeType="1"/>
            </p:cNvSpPr>
            <p:nvPr/>
          </p:nvSpPr>
          <p:spPr bwMode="auto">
            <a:xfrm flipV="1">
              <a:off x="3649" y="1705"/>
              <a:ext cx="0" cy="1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38" name="Line 386"/>
            <p:cNvSpPr>
              <a:spLocks noChangeShapeType="1"/>
            </p:cNvSpPr>
            <p:nvPr/>
          </p:nvSpPr>
          <p:spPr bwMode="auto">
            <a:xfrm>
              <a:off x="3643" y="1705"/>
              <a:ext cx="14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39" name="Line 387"/>
            <p:cNvSpPr>
              <a:spLocks noChangeShapeType="1"/>
            </p:cNvSpPr>
            <p:nvPr/>
          </p:nvSpPr>
          <p:spPr bwMode="auto">
            <a:xfrm flipV="1">
              <a:off x="3680" y="1659"/>
              <a:ext cx="0" cy="6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40" name="Line 388"/>
            <p:cNvSpPr>
              <a:spLocks noChangeShapeType="1"/>
            </p:cNvSpPr>
            <p:nvPr/>
          </p:nvSpPr>
          <p:spPr bwMode="auto">
            <a:xfrm>
              <a:off x="3674" y="1659"/>
              <a:ext cx="14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41" name="Line 389"/>
            <p:cNvSpPr>
              <a:spLocks noChangeShapeType="1"/>
            </p:cNvSpPr>
            <p:nvPr/>
          </p:nvSpPr>
          <p:spPr bwMode="auto">
            <a:xfrm flipV="1">
              <a:off x="3709" y="1676"/>
              <a:ext cx="0" cy="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42" name="Line 390"/>
            <p:cNvSpPr>
              <a:spLocks noChangeShapeType="1"/>
            </p:cNvSpPr>
            <p:nvPr/>
          </p:nvSpPr>
          <p:spPr bwMode="auto">
            <a:xfrm>
              <a:off x="3703" y="1676"/>
              <a:ext cx="14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43" name="Line 391"/>
            <p:cNvSpPr>
              <a:spLocks noChangeShapeType="1"/>
            </p:cNvSpPr>
            <p:nvPr/>
          </p:nvSpPr>
          <p:spPr bwMode="auto">
            <a:xfrm flipV="1">
              <a:off x="3738" y="1924"/>
              <a:ext cx="0" cy="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44" name="Line 392"/>
            <p:cNvSpPr>
              <a:spLocks noChangeShapeType="1"/>
            </p:cNvSpPr>
            <p:nvPr/>
          </p:nvSpPr>
          <p:spPr bwMode="auto">
            <a:xfrm>
              <a:off x="3732" y="1924"/>
              <a:ext cx="14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45" name="Line 393"/>
            <p:cNvSpPr>
              <a:spLocks noChangeShapeType="1"/>
            </p:cNvSpPr>
            <p:nvPr/>
          </p:nvSpPr>
          <p:spPr bwMode="auto">
            <a:xfrm>
              <a:off x="3765" y="1769"/>
              <a:ext cx="0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46" name="Line 394"/>
            <p:cNvSpPr>
              <a:spLocks noChangeShapeType="1"/>
            </p:cNvSpPr>
            <p:nvPr/>
          </p:nvSpPr>
          <p:spPr bwMode="auto">
            <a:xfrm>
              <a:off x="3759" y="1769"/>
              <a:ext cx="14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47" name="Line 395"/>
            <p:cNvSpPr>
              <a:spLocks noChangeShapeType="1"/>
            </p:cNvSpPr>
            <p:nvPr/>
          </p:nvSpPr>
          <p:spPr bwMode="auto">
            <a:xfrm>
              <a:off x="3649" y="1715"/>
              <a:ext cx="0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48" name="Line 396"/>
            <p:cNvSpPr>
              <a:spLocks noChangeShapeType="1"/>
            </p:cNvSpPr>
            <p:nvPr/>
          </p:nvSpPr>
          <p:spPr bwMode="auto">
            <a:xfrm>
              <a:off x="3643" y="1730"/>
              <a:ext cx="14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49" name="Line 397"/>
            <p:cNvSpPr>
              <a:spLocks noChangeShapeType="1"/>
            </p:cNvSpPr>
            <p:nvPr/>
          </p:nvSpPr>
          <p:spPr bwMode="auto">
            <a:xfrm>
              <a:off x="3709" y="1680"/>
              <a:ext cx="0" cy="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50" name="Line 398"/>
            <p:cNvSpPr>
              <a:spLocks noChangeShapeType="1"/>
            </p:cNvSpPr>
            <p:nvPr/>
          </p:nvSpPr>
          <p:spPr bwMode="auto">
            <a:xfrm>
              <a:off x="3703" y="1686"/>
              <a:ext cx="14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51" name="Line 399"/>
            <p:cNvSpPr>
              <a:spLocks noChangeShapeType="1"/>
            </p:cNvSpPr>
            <p:nvPr/>
          </p:nvSpPr>
          <p:spPr bwMode="auto">
            <a:xfrm>
              <a:off x="3738" y="1926"/>
              <a:ext cx="0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52" name="Line 400"/>
            <p:cNvSpPr>
              <a:spLocks noChangeShapeType="1"/>
            </p:cNvSpPr>
            <p:nvPr/>
          </p:nvSpPr>
          <p:spPr bwMode="auto">
            <a:xfrm>
              <a:off x="3732" y="1926"/>
              <a:ext cx="14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53" name="Line 401"/>
            <p:cNvSpPr>
              <a:spLocks noChangeShapeType="1"/>
            </p:cNvSpPr>
            <p:nvPr/>
          </p:nvSpPr>
          <p:spPr bwMode="auto">
            <a:xfrm>
              <a:off x="3765" y="1769"/>
              <a:ext cx="0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54" name="Line 402"/>
            <p:cNvSpPr>
              <a:spLocks noChangeShapeType="1"/>
            </p:cNvSpPr>
            <p:nvPr/>
          </p:nvSpPr>
          <p:spPr bwMode="auto">
            <a:xfrm>
              <a:off x="3759" y="1769"/>
              <a:ext cx="14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55" name="Rectangle 403"/>
            <p:cNvSpPr>
              <a:spLocks noChangeArrowheads="1"/>
            </p:cNvSpPr>
            <p:nvPr/>
          </p:nvSpPr>
          <p:spPr bwMode="auto">
            <a:xfrm>
              <a:off x="3633" y="1970"/>
              <a:ext cx="43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656" name="Rectangle 404"/>
            <p:cNvSpPr>
              <a:spLocks noChangeArrowheads="1"/>
            </p:cNvSpPr>
            <p:nvPr/>
          </p:nvSpPr>
          <p:spPr bwMode="auto">
            <a:xfrm>
              <a:off x="3701" y="1970"/>
              <a:ext cx="43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657" name="Rectangle 405"/>
            <p:cNvSpPr>
              <a:spLocks noChangeArrowheads="1"/>
            </p:cNvSpPr>
            <p:nvPr/>
          </p:nvSpPr>
          <p:spPr bwMode="auto">
            <a:xfrm>
              <a:off x="3769" y="1970"/>
              <a:ext cx="44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658" name="Rectangle 406"/>
            <p:cNvSpPr>
              <a:spLocks noChangeArrowheads="1"/>
            </p:cNvSpPr>
            <p:nvPr/>
          </p:nvSpPr>
          <p:spPr bwMode="auto">
            <a:xfrm>
              <a:off x="3837" y="1970"/>
              <a:ext cx="44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659" name="Rectangle 407"/>
            <p:cNvSpPr>
              <a:spLocks noChangeArrowheads="1"/>
            </p:cNvSpPr>
            <p:nvPr/>
          </p:nvSpPr>
          <p:spPr bwMode="auto">
            <a:xfrm>
              <a:off x="3906" y="1970"/>
              <a:ext cx="43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660" name="Rectangle 408"/>
            <p:cNvSpPr>
              <a:spLocks noChangeArrowheads="1"/>
            </p:cNvSpPr>
            <p:nvPr/>
          </p:nvSpPr>
          <p:spPr bwMode="auto">
            <a:xfrm>
              <a:off x="3974" y="1970"/>
              <a:ext cx="43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661" name="Rectangle 409"/>
            <p:cNvSpPr>
              <a:spLocks noChangeArrowheads="1"/>
            </p:cNvSpPr>
            <p:nvPr/>
          </p:nvSpPr>
          <p:spPr bwMode="auto">
            <a:xfrm>
              <a:off x="4042" y="1970"/>
              <a:ext cx="44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662" name="Rectangle 410"/>
            <p:cNvSpPr>
              <a:spLocks noChangeArrowheads="1"/>
            </p:cNvSpPr>
            <p:nvPr/>
          </p:nvSpPr>
          <p:spPr bwMode="auto">
            <a:xfrm>
              <a:off x="4110" y="1970"/>
              <a:ext cx="44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663" name="Rectangle 411"/>
            <p:cNvSpPr>
              <a:spLocks noChangeArrowheads="1"/>
            </p:cNvSpPr>
            <p:nvPr/>
          </p:nvSpPr>
          <p:spPr bwMode="auto">
            <a:xfrm>
              <a:off x="4179" y="1970"/>
              <a:ext cx="43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664" name="Rectangle 412"/>
            <p:cNvSpPr>
              <a:spLocks noChangeArrowheads="1"/>
            </p:cNvSpPr>
            <p:nvPr/>
          </p:nvSpPr>
          <p:spPr bwMode="auto">
            <a:xfrm>
              <a:off x="4247" y="1970"/>
              <a:ext cx="43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665" name="Rectangle 413"/>
            <p:cNvSpPr>
              <a:spLocks noChangeArrowheads="1"/>
            </p:cNvSpPr>
            <p:nvPr/>
          </p:nvSpPr>
          <p:spPr bwMode="auto">
            <a:xfrm>
              <a:off x="4315" y="1970"/>
              <a:ext cx="44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666" name="Rectangle 414"/>
            <p:cNvSpPr>
              <a:spLocks noChangeArrowheads="1"/>
            </p:cNvSpPr>
            <p:nvPr/>
          </p:nvSpPr>
          <p:spPr bwMode="auto">
            <a:xfrm>
              <a:off x="4383" y="1970"/>
              <a:ext cx="44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667" name="Rectangle 415"/>
            <p:cNvSpPr>
              <a:spLocks noChangeArrowheads="1"/>
            </p:cNvSpPr>
            <p:nvPr/>
          </p:nvSpPr>
          <p:spPr bwMode="auto">
            <a:xfrm>
              <a:off x="4452" y="1970"/>
              <a:ext cx="43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668" name="Rectangle 416"/>
            <p:cNvSpPr>
              <a:spLocks noChangeArrowheads="1"/>
            </p:cNvSpPr>
            <p:nvPr/>
          </p:nvSpPr>
          <p:spPr bwMode="auto">
            <a:xfrm>
              <a:off x="4520" y="1970"/>
              <a:ext cx="43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669" name="Rectangle 417"/>
            <p:cNvSpPr>
              <a:spLocks noChangeArrowheads="1"/>
            </p:cNvSpPr>
            <p:nvPr/>
          </p:nvSpPr>
          <p:spPr bwMode="auto">
            <a:xfrm>
              <a:off x="4588" y="1970"/>
              <a:ext cx="44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670" name="Rectangle 418"/>
            <p:cNvSpPr>
              <a:spLocks noChangeArrowheads="1"/>
            </p:cNvSpPr>
            <p:nvPr/>
          </p:nvSpPr>
          <p:spPr bwMode="auto">
            <a:xfrm>
              <a:off x="4657" y="1970"/>
              <a:ext cx="43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671" name="Rectangle 419"/>
            <p:cNvSpPr>
              <a:spLocks noChangeArrowheads="1"/>
            </p:cNvSpPr>
            <p:nvPr/>
          </p:nvSpPr>
          <p:spPr bwMode="auto">
            <a:xfrm>
              <a:off x="4725" y="1970"/>
              <a:ext cx="43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672" name="Rectangle 420"/>
            <p:cNvSpPr>
              <a:spLocks noChangeArrowheads="1"/>
            </p:cNvSpPr>
            <p:nvPr/>
          </p:nvSpPr>
          <p:spPr bwMode="auto">
            <a:xfrm>
              <a:off x="4793" y="1970"/>
              <a:ext cx="44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673" name="Rectangle 421"/>
            <p:cNvSpPr>
              <a:spLocks noChangeArrowheads="1"/>
            </p:cNvSpPr>
            <p:nvPr/>
          </p:nvSpPr>
          <p:spPr bwMode="auto">
            <a:xfrm>
              <a:off x="4861" y="1970"/>
              <a:ext cx="44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674" name="Rectangle 422"/>
            <p:cNvSpPr>
              <a:spLocks noChangeArrowheads="1"/>
            </p:cNvSpPr>
            <p:nvPr/>
          </p:nvSpPr>
          <p:spPr bwMode="auto">
            <a:xfrm>
              <a:off x="4930" y="1970"/>
              <a:ext cx="43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675" name="Rectangle 423"/>
            <p:cNvSpPr>
              <a:spLocks noChangeArrowheads="1"/>
            </p:cNvSpPr>
            <p:nvPr/>
          </p:nvSpPr>
          <p:spPr bwMode="auto">
            <a:xfrm>
              <a:off x="4998" y="1970"/>
              <a:ext cx="43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676" name="Rectangle 424"/>
            <p:cNvSpPr>
              <a:spLocks noChangeArrowheads="1"/>
            </p:cNvSpPr>
            <p:nvPr/>
          </p:nvSpPr>
          <p:spPr bwMode="auto">
            <a:xfrm>
              <a:off x="5066" y="1970"/>
              <a:ext cx="44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677" name="Rectangle 425"/>
            <p:cNvSpPr>
              <a:spLocks noChangeArrowheads="1"/>
            </p:cNvSpPr>
            <p:nvPr/>
          </p:nvSpPr>
          <p:spPr bwMode="auto">
            <a:xfrm>
              <a:off x="5134" y="1970"/>
              <a:ext cx="44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678" name="Rectangle 426"/>
            <p:cNvSpPr>
              <a:spLocks noChangeArrowheads="1"/>
            </p:cNvSpPr>
            <p:nvPr/>
          </p:nvSpPr>
          <p:spPr bwMode="auto">
            <a:xfrm>
              <a:off x="5203" y="1970"/>
              <a:ext cx="43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679" name="Rectangle 427"/>
            <p:cNvSpPr>
              <a:spLocks noChangeArrowheads="1"/>
            </p:cNvSpPr>
            <p:nvPr/>
          </p:nvSpPr>
          <p:spPr bwMode="auto">
            <a:xfrm>
              <a:off x="5271" y="1970"/>
              <a:ext cx="43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680" name="Rectangle 428"/>
            <p:cNvSpPr>
              <a:spLocks noChangeArrowheads="1"/>
            </p:cNvSpPr>
            <p:nvPr/>
          </p:nvSpPr>
          <p:spPr bwMode="auto">
            <a:xfrm>
              <a:off x="5339" y="1970"/>
              <a:ext cx="44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681" name="Rectangle 429"/>
            <p:cNvSpPr>
              <a:spLocks noChangeArrowheads="1"/>
            </p:cNvSpPr>
            <p:nvPr/>
          </p:nvSpPr>
          <p:spPr bwMode="auto">
            <a:xfrm>
              <a:off x="5407" y="1970"/>
              <a:ext cx="44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682" name="Rectangle 430"/>
            <p:cNvSpPr>
              <a:spLocks noChangeArrowheads="1"/>
            </p:cNvSpPr>
            <p:nvPr/>
          </p:nvSpPr>
          <p:spPr bwMode="auto">
            <a:xfrm>
              <a:off x="5476" y="1970"/>
              <a:ext cx="43" cy="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683" name="Rectangle 431"/>
            <p:cNvSpPr>
              <a:spLocks noChangeArrowheads="1"/>
            </p:cNvSpPr>
            <p:nvPr/>
          </p:nvSpPr>
          <p:spPr bwMode="auto">
            <a:xfrm>
              <a:off x="3633" y="2301"/>
              <a:ext cx="12" cy="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684" name="Rectangle 432"/>
            <p:cNvSpPr>
              <a:spLocks noChangeArrowheads="1"/>
            </p:cNvSpPr>
            <p:nvPr/>
          </p:nvSpPr>
          <p:spPr bwMode="auto">
            <a:xfrm>
              <a:off x="3670" y="2301"/>
              <a:ext cx="12" cy="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685" name="Rectangle 433"/>
            <p:cNvSpPr>
              <a:spLocks noChangeArrowheads="1"/>
            </p:cNvSpPr>
            <p:nvPr/>
          </p:nvSpPr>
          <p:spPr bwMode="auto">
            <a:xfrm>
              <a:off x="3707" y="2301"/>
              <a:ext cx="12" cy="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686" name="Rectangle 434"/>
            <p:cNvSpPr>
              <a:spLocks noChangeArrowheads="1"/>
            </p:cNvSpPr>
            <p:nvPr/>
          </p:nvSpPr>
          <p:spPr bwMode="auto">
            <a:xfrm>
              <a:off x="3744" y="2301"/>
              <a:ext cx="13" cy="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687" name="Rectangle 435"/>
            <p:cNvSpPr>
              <a:spLocks noChangeArrowheads="1"/>
            </p:cNvSpPr>
            <p:nvPr/>
          </p:nvSpPr>
          <p:spPr bwMode="auto">
            <a:xfrm>
              <a:off x="3782" y="2301"/>
              <a:ext cx="12" cy="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688" name="Rectangle 436"/>
            <p:cNvSpPr>
              <a:spLocks noChangeArrowheads="1"/>
            </p:cNvSpPr>
            <p:nvPr/>
          </p:nvSpPr>
          <p:spPr bwMode="auto">
            <a:xfrm>
              <a:off x="3819" y="2301"/>
              <a:ext cx="12" cy="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689" name="Rectangle 437"/>
            <p:cNvSpPr>
              <a:spLocks noChangeArrowheads="1"/>
            </p:cNvSpPr>
            <p:nvPr/>
          </p:nvSpPr>
          <p:spPr bwMode="auto">
            <a:xfrm>
              <a:off x="3856" y="2301"/>
              <a:ext cx="12" cy="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690" name="Rectangle 438"/>
            <p:cNvSpPr>
              <a:spLocks noChangeArrowheads="1"/>
            </p:cNvSpPr>
            <p:nvPr/>
          </p:nvSpPr>
          <p:spPr bwMode="auto">
            <a:xfrm>
              <a:off x="3893" y="2301"/>
              <a:ext cx="13" cy="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691" name="Rectangle 439"/>
            <p:cNvSpPr>
              <a:spLocks noChangeArrowheads="1"/>
            </p:cNvSpPr>
            <p:nvPr/>
          </p:nvSpPr>
          <p:spPr bwMode="auto">
            <a:xfrm>
              <a:off x="3930" y="2301"/>
              <a:ext cx="13" cy="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692" name="Rectangle 440"/>
            <p:cNvSpPr>
              <a:spLocks noChangeArrowheads="1"/>
            </p:cNvSpPr>
            <p:nvPr/>
          </p:nvSpPr>
          <p:spPr bwMode="auto">
            <a:xfrm>
              <a:off x="3968" y="2301"/>
              <a:ext cx="12" cy="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693" name="Rectangle 441"/>
            <p:cNvSpPr>
              <a:spLocks noChangeArrowheads="1"/>
            </p:cNvSpPr>
            <p:nvPr/>
          </p:nvSpPr>
          <p:spPr bwMode="auto">
            <a:xfrm>
              <a:off x="4005" y="2301"/>
              <a:ext cx="12" cy="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694" name="Rectangle 442"/>
            <p:cNvSpPr>
              <a:spLocks noChangeArrowheads="1"/>
            </p:cNvSpPr>
            <p:nvPr/>
          </p:nvSpPr>
          <p:spPr bwMode="auto">
            <a:xfrm>
              <a:off x="4042" y="2301"/>
              <a:ext cx="13" cy="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695" name="Rectangle 443"/>
            <p:cNvSpPr>
              <a:spLocks noChangeArrowheads="1"/>
            </p:cNvSpPr>
            <p:nvPr/>
          </p:nvSpPr>
          <p:spPr bwMode="auto">
            <a:xfrm>
              <a:off x="4079" y="2301"/>
              <a:ext cx="13" cy="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696" name="Rectangle 444"/>
            <p:cNvSpPr>
              <a:spLocks noChangeArrowheads="1"/>
            </p:cNvSpPr>
            <p:nvPr/>
          </p:nvSpPr>
          <p:spPr bwMode="auto">
            <a:xfrm>
              <a:off x="4117" y="2301"/>
              <a:ext cx="12" cy="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697" name="Rectangle 445"/>
            <p:cNvSpPr>
              <a:spLocks noChangeArrowheads="1"/>
            </p:cNvSpPr>
            <p:nvPr/>
          </p:nvSpPr>
          <p:spPr bwMode="auto">
            <a:xfrm>
              <a:off x="4154" y="2301"/>
              <a:ext cx="12" cy="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698" name="Rectangle 446"/>
            <p:cNvSpPr>
              <a:spLocks noChangeArrowheads="1"/>
            </p:cNvSpPr>
            <p:nvPr/>
          </p:nvSpPr>
          <p:spPr bwMode="auto">
            <a:xfrm>
              <a:off x="4191" y="2301"/>
              <a:ext cx="13" cy="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699" name="Rectangle 447"/>
            <p:cNvSpPr>
              <a:spLocks noChangeArrowheads="1"/>
            </p:cNvSpPr>
            <p:nvPr/>
          </p:nvSpPr>
          <p:spPr bwMode="auto">
            <a:xfrm>
              <a:off x="4228" y="2301"/>
              <a:ext cx="13" cy="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00" name="Rectangle 448"/>
            <p:cNvSpPr>
              <a:spLocks noChangeArrowheads="1"/>
            </p:cNvSpPr>
            <p:nvPr/>
          </p:nvSpPr>
          <p:spPr bwMode="auto">
            <a:xfrm>
              <a:off x="4266" y="2301"/>
              <a:ext cx="12" cy="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01" name="Rectangle 449"/>
            <p:cNvSpPr>
              <a:spLocks noChangeArrowheads="1"/>
            </p:cNvSpPr>
            <p:nvPr/>
          </p:nvSpPr>
          <p:spPr bwMode="auto">
            <a:xfrm>
              <a:off x="4303" y="2301"/>
              <a:ext cx="12" cy="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02" name="Rectangle 450"/>
            <p:cNvSpPr>
              <a:spLocks noChangeArrowheads="1"/>
            </p:cNvSpPr>
            <p:nvPr/>
          </p:nvSpPr>
          <p:spPr bwMode="auto">
            <a:xfrm>
              <a:off x="4340" y="2301"/>
              <a:ext cx="12" cy="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03" name="Rectangle 451"/>
            <p:cNvSpPr>
              <a:spLocks noChangeArrowheads="1"/>
            </p:cNvSpPr>
            <p:nvPr/>
          </p:nvSpPr>
          <p:spPr bwMode="auto">
            <a:xfrm>
              <a:off x="4377" y="2301"/>
              <a:ext cx="13" cy="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04" name="Rectangle 452"/>
            <p:cNvSpPr>
              <a:spLocks noChangeArrowheads="1"/>
            </p:cNvSpPr>
            <p:nvPr/>
          </p:nvSpPr>
          <p:spPr bwMode="auto">
            <a:xfrm>
              <a:off x="4415" y="2301"/>
              <a:ext cx="12" cy="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05" name="Rectangle 453"/>
            <p:cNvSpPr>
              <a:spLocks noChangeArrowheads="1"/>
            </p:cNvSpPr>
            <p:nvPr/>
          </p:nvSpPr>
          <p:spPr bwMode="auto">
            <a:xfrm>
              <a:off x="4452" y="2301"/>
              <a:ext cx="12" cy="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06" name="Rectangle 454"/>
            <p:cNvSpPr>
              <a:spLocks noChangeArrowheads="1"/>
            </p:cNvSpPr>
            <p:nvPr/>
          </p:nvSpPr>
          <p:spPr bwMode="auto">
            <a:xfrm>
              <a:off x="4489" y="2301"/>
              <a:ext cx="12" cy="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07" name="Rectangle 455"/>
            <p:cNvSpPr>
              <a:spLocks noChangeArrowheads="1"/>
            </p:cNvSpPr>
            <p:nvPr/>
          </p:nvSpPr>
          <p:spPr bwMode="auto">
            <a:xfrm>
              <a:off x="4526" y="2301"/>
              <a:ext cx="13" cy="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08" name="Rectangle 456"/>
            <p:cNvSpPr>
              <a:spLocks noChangeArrowheads="1"/>
            </p:cNvSpPr>
            <p:nvPr/>
          </p:nvSpPr>
          <p:spPr bwMode="auto">
            <a:xfrm>
              <a:off x="4563" y="2301"/>
              <a:ext cx="13" cy="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09" name="Rectangle 457"/>
            <p:cNvSpPr>
              <a:spLocks noChangeArrowheads="1"/>
            </p:cNvSpPr>
            <p:nvPr/>
          </p:nvSpPr>
          <p:spPr bwMode="auto">
            <a:xfrm>
              <a:off x="4601" y="2301"/>
              <a:ext cx="12" cy="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10" name="Rectangle 458"/>
            <p:cNvSpPr>
              <a:spLocks noChangeArrowheads="1"/>
            </p:cNvSpPr>
            <p:nvPr/>
          </p:nvSpPr>
          <p:spPr bwMode="auto">
            <a:xfrm>
              <a:off x="4638" y="2301"/>
              <a:ext cx="12" cy="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11" name="Rectangle 459"/>
            <p:cNvSpPr>
              <a:spLocks noChangeArrowheads="1"/>
            </p:cNvSpPr>
            <p:nvPr/>
          </p:nvSpPr>
          <p:spPr bwMode="auto">
            <a:xfrm>
              <a:off x="4675" y="2301"/>
              <a:ext cx="13" cy="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12" name="Rectangle 460"/>
            <p:cNvSpPr>
              <a:spLocks noChangeArrowheads="1"/>
            </p:cNvSpPr>
            <p:nvPr/>
          </p:nvSpPr>
          <p:spPr bwMode="auto">
            <a:xfrm>
              <a:off x="4712" y="2301"/>
              <a:ext cx="13" cy="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13" name="Rectangle 461"/>
            <p:cNvSpPr>
              <a:spLocks noChangeArrowheads="1"/>
            </p:cNvSpPr>
            <p:nvPr/>
          </p:nvSpPr>
          <p:spPr bwMode="auto">
            <a:xfrm>
              <a:off x="4750" y="2301"/>
              <a:ext cx="12" cy="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14" name="Rectangle 462"/>
            <p:cNvSpPr>
              <a:spLocks noChangeArrowheads="1"/>
            </p:cNvSpPr>
            <p:nvPr/>
          </p:nvSpPr>
          <p:spPr bwMode="auto">
            <a:xfrm>
              <a:off x="4787" y="2301"/>
              <a:ext cx="12" cy="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15" name="Rectangle 463"/>
            <p:cNvSpPr>
              <a:spLocks noChangeArrowheads="1"/>
            </p:cNvSpPr>
            <p:nvPr/>
          </p:nvSpPr>
          <p:spPr bwMode="auto">
            <a:xfrm>
              <a:off x="4824" y="2301"/>
              <a:ext cx="13" cy="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16" name="Rectangle 464"/>
            <p:cNvSpPr>
              <a:spLocks noChangeArrowheads="1"/>
            </p:cNvSpPr>
            <p:nvPr/>
          </p:nvSpPr>
          <p:spPr bwMode="auto">
            <a:xfrm>
              <a:off x="4861" y="2301"/>
              <a:ext cx="13" cy="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17" name="Rectangle 465"/>
            <p:cNvSpPr>
              <a:spLocks noChangeArrowheads="1"/>
            </p:cNvSpPr>
            <p:nvPr/>
          </p:nvSpPr>
          <p:spPr bwMode="auto">
            <a:xfrm>
              <a:off x="4899" y="2301"/>
              <a:ext cx="12" cy="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18" name="Rectangle 466"/>
            <p:cNvSpPr>
              <a:spLocks noChangeArrowheads="1"/>
            </p:cNvSpPr>
            <p:nvPr/>
          </p:nvSpPr>
          <p:spPr bwMode="auto">
            <a:xfrm>
              <a:off x="4936" y="2301"/>
              <a:ext cx="12" cy="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19" name="Rectangle 467"/>
            <p:cNvSpPr>
              <a:spLocks noChangeArrowheads="1"/>
            </p:cNvSpPr>
            <p:nvPr/>
          </p:nvSpPr>
          <p:spPr bwMode="auto">
            <a:xfrm>
              <a:off x="4973" y="2301"/>
              <a:ext cx="12" cy="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20" name="Rectangle 468"/>
            <p:cNvSpPr>
              <a:spLocks noChangeArrowheads="1"/>
            </p:cNvSpPr>
            <p:nvPr/>
          </p:nvSpPr>
          <p:spPr bwMode="auto">
            <a:xfrm>
              <a:off x="5010" y="2301"/>
              <a:ext cx="13" cy="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21" name="Rectangle 469"/>
            <p:cNvSpPr>
              <a:spLocks noChangeArrowheads="1"/>
            </p:cNvSpPr>
            <p:nvPr/>
          </p:nvSpPr>
          <p:spPr bwMode="auto">
            <a:xfrm>
              <a:off x="5048" y="2301"/>
              <a:ext cx="12" cy="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22" name="Rectangle 470"/>
            <p:cNvSpPr>
              <a:spLocks noChangeArrowheads="1"/>
            </p:cNvSpPr>
            <p:nvPr/>
          </p:nvSpPr>
          <p:spPr bwMode="auto">
            <a:xfrm>
              <a:off x="5085" y="2301"/>
              <a:ext cx="12" cy="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23" name="Rectangle 471"/>
            <p:cNvSpPr>
              <a:spLocks noChangeArrowheads="1"/>
            </p:cNvSpPr>
            <p:nvPr/>
          </p:nvSpPr>
          <p:spPr bwMode="auto">
            <a:xfrm>
              <a:off x="5122" y="2301"/>
              <a:ext cx="12" cy="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24" name="Rectangle 472"/>
            <p:cNvSpPr>
              <a:spLocks noChangeArrowheads="1"/>
            </p:cNvSpPr>
            <p:nvPr/>
          </p:nvSpPr>
          <p:spPr bwMode="auto">
            <a:xfrm>
              <a:off x="5159" y="2301"/>
              <a:ext cx="13" cy="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25" name="Rectangle 473"/>
            <p:cNvSpPr>
              <a:spLocks noChangeArrowheads="1"/>
            </p:cNvSpPr>
            <p:nvPr/>
          </p:nvSpPr>
          <p:spPr bwMode="auto">
            <a:xfrm>
              <a:off x="5196" y="2301"/>
              <a:ext cx="13" cy="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26" name="Rectangle 474"/>
            <p:cNvSpPr>
              <a:spLocks noChangeArrowheads="1"/>
            </p:cNvSpPr>
            <p:nvPr/>
          </p:nvSpPr>
          <p:spPr bwMode="auto">
            <a:xfrm>
              <a:off x="5234" y="2301"/>
              <a:ext cx="12" cy="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27" name="Rectangle 475"/>
            <p:cNvSpPr>
              <a:spLocks noChangeArrowheads="1"/>
            </p:cNvSpPr>
            <p:nvPr/>
          </p:nvSpPr>
          <p:spPr bwMode="auto">
            <a:xfrm>
              <a:off x="5271" y="2301"/>
              <a:ext cx="12" cy="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28" name="Rectangle 476"/>
            <p:cNvSpPr>
              <a:spLocks noChangeArrowheads="1"/>
            </p:cNvSpPr>
            <p:nvPr/>
          </p:nvSpPr>
          <p:spPr bwMode="auto">
            <a:xfrm>
              <a:off x="5308" y="2301"/>
              <a:ext cx="13" cy="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29" name="Rectangle 477"/>
            <p:cNvSpPr>
              <a:spLocks noChangeArrowheads="1"/>
            </p:cNvSpPr>
            <p:nvPr/>
          </p:nvSpPr>
          <p:spPr bwMode="auto">
            <a:xfrm>
              <a:off x="5345" y="2301"/>
              <a:ext cx="13" cy="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30" name="Rectangle 478"/>
            <p:cNvSpPr>
              <a:spLocks noChangeArrowheads="1"/>
            </p:cNvSpPr>
            <p:nvPr/>
          </p:nvSpPr>
          <p:spPr bwMode="auto">
            <a:xfrm>
              <a:off x="5383" y="2301"/>
              <a:ext cx="12" cy="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31" name="Rectangle 479"/>
            <p:cNvSpPr>
              <a:spLocks noChangeArrowheads="1"/>
            </p:cNvSpPr>
            <p:nvPr/>
          </p:nvSpPr>
          <p:spPr bwMode="auto">
            <a:xfrm>
              <a:off x="5420" y="2301"/>
              <a:ext cx="12" cy="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32" name="Rectangle 480"/>
            <p:cNvSpPr>
              <a:spLocks noChangeArrowheads="1"/>
            </p:cNvSpPr>
            <p:nvPr/>
          </p:nvSpPr>
          <p:spPr bwMode="auto">
            <a:xfrm>
              <a:off x="5457" y="2301"/>
              <a:ext cx="13" cy="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33" name="Rectangle 481"/>
            <p:cNvSpPr>
              <a:spLocks noChangeArrowheads="1"/>
            </p:cNvSpPr>
            <p:nvPr/>
          </p:nvSpPr>
          <p:spPr bwMode="auto">
            <a:xfrm>
              <a:off x="5494" y="2301"/>
              <a:ext cx="13" cy="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34" name="Rectangle 482"/>
            <p:cNvSpPr>
              <a:spLocks noChangeArrowheads="1"/>
            </p:cNvSpPr>
            <p:nvPr/>
          </p:nvSpPr>
          <p:spPr bwMode="auto">
            <a:xfrm>
              <a:off x="3643" y="1572"/>
              <a:ext cx="10" cy="11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35" name="Rectangle 483"/>
            <p:cNvSpPr>
              <a:spLocks noChangeArrowheads="1"/>
            </p:cNvSpPr>
            <p:nvPr/>
          </p:nvSpPr>
          <p:spPr bwMode="auto">
            <a:xfrm>
              <a:off x="3674" y="1595"/>
              <a:ext cx="10" cy="10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36" name="Rectangle 484"/>
            <p:cNvSpPr>
              <a:spLocks noChangeArrowheads="1"/>
            </p:cNvSpPr>
            <p:nvPr/>
          </p:nvSpPr>
          <p:spPr bwMode="auto">
            <a:xfrm>
              <a:off x="3703" y="1576"/>
              <a:ext cx="10" cy="11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37" name="Rectangle 485"/>
            <p:cNvSpPr>
              <a:spLocks noChangeArrowheads="1"/>
            </p:cNvSpPr>
            <p:nvPr/>
          </p:nvSpPr>
          <p:spPr bwMode="auto">
            <a:xfrm>
              <a:off x="3732" y="1655"/>
              <a:ext cx="10" cy="10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38" name="Rectangle 486"/>
            <p:cNvSpPr>
              <a:spLocks noChangeArrowheads="1"/>
            </p:cNvSpPr>
            <p:nvPr/>
          </p:nvSpPr>
          <p:spPr bwMode="auto">
            <a:xfrm>
              <a:off x="3759" y="1628"/>
              <a:ext cx="10" cy="11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39" name="Rectangle 487"/>
            <p:cNvSpPr>
              <a:spLocks noChangeArrowheads="1"/>
            </p:cNvSpPr>
            <p:nvPr/>
          </p:nvSpPr>
          <p:spPr bwMode="auto">
            <a:xfrm>
              <a:off x="4098" y="1707"/>
              <a:ext cx="10" cy="10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40" name="Rectangle 488"/>
            <p:cNvSpPr>
              <a:spLocks noChangeArrowheads="1"/>
            </p:cNvSpPr>
            <p:nvPr/>
          </p:nvSpPr>
          <p:spPr bwMode="auto">
            <a:xfrm>
              <a:off x="4146" y="1742"/>
              <a:ext cx="10" cy="10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41" name="Rectangle 489"/>
            <p:cNvSpPr>
              <a:spLocks noChangeArrowheads="1"/>
            </p:cNvSpPr>
            <p:nvPr/>
          </p:nvSpPr>
          <p:spPr bwMode="auto">
            <a:xfrm>
              <a:off x="4448" y="1879"/>
              <a:ext cx="10" cy="10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42" name="Rectangle 490"/>
            <p:cNvSpPr>
              <a:spLocks noChangeArrowheads="1"/>
            </p:cNvSpPr>
            <p:nvPr/>
          </p:nvSpPr>
          <p:spPr bwMode="auto">
            <a:xfrm>
              <a:off x="5511" y="2247"/>
              <a:ext cx="10" cy="10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43" name="Freeform 491"/>
            <p:cNvSpPr>
              <a:spLocks/>
            </p:cNvSpPr>
            <p:nvPr/>
          </p:nvSpPr>
          <p:spPr bwMode="auto">
            <a:xfrm>
              <a:off x="3643" y="1709"/>
              <a:ext cx="12" cy="12"/>
            </a:xfrm>
            <a:custGeom>
              <a:avLst/>
              <a:gdLst>
                <a:gd name="T0" fmla="*/ 6 w 12"/>
                <a:gd name="T1" fmla="*/ 0 h 12"/>
                <a:gd name="T2" fmla="*/ 12 w 12"/>
                <a:gd name="T3" fmla="*/ 12 h 12"/>
                <a:gd name="T4" fmla="*/ 0 w 12"/>
                <a:gd name="T5" fmla="*/ 12 h 12"/>
                <a:gd name="T6" fmla="*/ 6 w 12"/>
                <a:gd name="T7" fmla="*/ 0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12" y="12"/>
                  </a:lnTo>
                  <a:lnTo>
                    <a:pt x="0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8000"/>
            </a:solidFill>
            <a:ln w="317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4744" name="Freeform 492"/>
            <p:cNvSpPr>
              <a:spLocks/>
            </p:cNvSpPr>
            <p:nvPr/>
          </p:nvSpPr>
          <p:spPr bwMode="auto">
            <a:xfrm>
              <a:off x="3674" y="1715"/>
              <a:ext cx="12" cy="13"/>
            </a:xfrm>
            <a:custGeom>
              <a:avLst/>
              <a:gdLst>
                <a:gd name="T0" fmla="*/ 6 w 12"/>
                <a:gd name="T1" fmla="*/ 0 h 13"/>
                <a:gd name="T2" fmla="*/ 12 w 12"/>
                <a:gd name="T3" fmla="*/ 13 h 13"/>
                <a:gd name="T4" fmla="*/ 0 w 12"/>
                <a:gd name="T5" fmla="*/ 13 h 13"/>
                <a:gd name="T6" fmla="*/ 6 w 12"/>
                <a:gd name="T7" fmla="*/ 0 h 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13">
                  <a:moveTo>
                    <a:pt x="6" y="0"/>
                  </a:moveTo>
                  <a:lnTo>
                    <a:pt x="12" y="13"/>
                  </a:lnTo>
                  <a:lnTo>
                    <a:pt x="0" y="1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8000"/>
            </a:solidFill>
            <a:ln w="317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4745" name="Freeform 493"/>
            <p:cNvSpPr>
              <a:spLocks/>
            </p:cNvSpPr>
            <p:nvPr/>
          </p:nvSpPr>
          <p:spPr bwMode="auto">
            <a:xfrm>
              <a:off x="3703" y="1674"/>
              <a:ext cx="12" cy="12"/>
            </a:xfrm>
            <a:custGeom>
              <a:avLst/>
              <a:gdLst>
                <a:gd name="T0" fmla="*/ 6 w 12"/>
                <a:gd name="T1" fmla="*/ 0 h 12"/>
                <a:gd name="T2" fmla="*/ 12 w 12"/>
                <a:gd name="T3" fmla="*/ 12 h 12"/>
                <a:gd name="T4" fmla="*/ 0 w 12"/>
                <a:gd name="T5" fmla="*/ 12 h 12"/>
                <a:gd name="T6" fmla="*/ 6 w 12"/>
                <a:gd name="T7" fmla="*/ 0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12" y="12"/>
                  </a:lnTo>
                  <a:lnTo>
                    <a:pt x="0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8000"/>
            </a:solidFill>
            <a:ln w="317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4746" name="Freeform 494"/>
            <p:cNvSpPr>
              <a:spLocks/>
            </p:cNvSpPr>
            <p:nvPr/>
          </p:nvSpPr>
          <p:spPr bwMode="auto">
            <a:xfrm>
              <a:off x="3732" y="1920"/>
              <a:ext cx="12" cy="12"/>
            </a:xfrm>
            <a:custGeom>
              <a:avLst/>
              <a:gdLst>
                <a:gd name="T0" fmla="*/ 6 w 12"/>
                <a:gd name="T1" fmla="*/ 0 h 12"/>
                <a:gd name="T2" fmla="*/ 12 w 12"/>
                <a:gd name="T3" fmla="*/ 12 h 12"/>
                <a:gd name="T4" fmla="*/ 0 w 12"/>
                <a:gd name="T5" fmla="*/ 12 h 12"/>
                <a:gd name="T6" fmla="*/ 6 w 12"/>
                <a:gd name="T7" fmla="*/ 0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12" y="12"/>
                  </a:lnTo>
                  <a:lnTo>
                    <a:pt x="0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8000"/>
            </a:solidFill>
            <a:ln w="317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4747" name="Freeform 495"/>
            <p:cNvSpPr>
              <a:spLocks/>
            </p:cNvSpPr>
            <p:nvPr/>
          </p:nvSpPr>
          <p:spPr bwMode="auto">
            <a:xfrm>
              <a:off x="3759" y="1763"/>
              <a:ext cx="12" cy="12"/>
            </a:xfrm>
            <a:custGeom>
              <a:avLst/>
              <a:gdLst>
                <a:gd name="T0" fmla="*/ 6 w 12"/>
                <a:gd name="T1" fmla="*/ 0 h 12"/>
                <a:gd name="T2" fmla="*/ 12 w 12"/>
                <a:gd name="T3" fmla="*/ 12 h 12"/>
                <a:gd name="T4" fmla="*/ 0 w 12"/>
                <a:gd name="T5" fmla="*/ 12 h 12"/>
                <a:gd name="T6" fmla="*/ 6 w 12"/>
                <a:gd name="T7" fmla="*/ 0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12" y="12"/>
                  </a:lnTo>
                  <a:lnTo>
                    <a:pt x="0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8000"/>
            </a:solidFill>
            <a:ln w="317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4748" name="Freeform 496"/>
            <p:cNvSpPr>
              <a:spLocks/>
            </p:cNvSpPr>
            <p:nvPr/>
          </p:nvSpPr>
          <p:spPr bwMode="auto">
            <a:xfrm>
              <a:off x="4098" y="2100"/>
              <a:ext cx="12" cy="13"/>
            </a:xfrm>
            <a:custGeom>
              <a:avLst/>
              <a:gdLst>
                <a:gd name="T0" fmla="*/ 6 w 12"/>
                <a:gd name="T1" fmla="*/ 0 h 13"/>
                <a:gd name="T2" fmla="*/ 12 w 12"/>
                <a:gd name="T3" fmla="*/ 13 h 13"/>
                <a:gd name="T4" fmla="*/ 0 w 12"/>
                <a:gd name="T5" fmla="*/ 13 h 13"/>
                <a:gd name="T6" fmla="*/ 6 w 12"/>
                <a:gd name="T7" fmla="*/ 0 h 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13">
                  <a:moveTo>
                    <a:pt x="6" y="0"/>
                  </a:moveTo>
                  <a:lnTo>
                    <a:pt x="12" y="13"/>
                  </a:lnTo>
                  <a:lnTo>
                    <a:pt x="0" y="1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8000"/>
            </a:solidFill>
            <a:ln w="317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4749" name="Freeform 497"/>
            <p:cNvSpPr>
              <a:spLocks/>
            </p:cNvSpPr>
            <p:nvPr/>
          </p:nvSpPr>
          <p:spPr bwMode="auto">
            <a:xfrm>
              <a:off x="4146" y="2106"/>
              <a:ext cx="12" cy="13"/>
            </a:xfrm>
            <a:custGeom>
              <a:avLst/>
              <a:gdLst>
                <a:gd name="T0" fmla="*/ 6 w 12"/>
                <a:gd name="T1" fmla="*/ 0 h 13"/>
                <a:gd name="T2" fmla="*/ 12 w 12"/>
                <a:gd name="T3" fmla="*/ 13 h 13"/>
                <a:gd name="T4" fmla="*/ 0 w 12"/>
                <a:gd name="T5" fmla="*/ 13 h 13"/>
                <a:gd name="T6" fmla="*/ 6 w 12"/>
                <a:gd name="T7" fmla="*/ 0 h 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13">
                  <a:moveTo>
                    <a:pt x="6" y="0"/>
                  </a:moveTo>
                  <a:lnTo>
                    <a:pt x="12" y="13"/>
                  </a:lnTo>
                  <a:lnTo>
                    <a:pt x="0" y="1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8000"/>
            </a:solidFill>
            <a:ln w="317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4750" name="Freeform 498"/>
            <p:cNvSpPr>
              <a:spLocks/>
            </p:cNvSpPr>
            <p:nvPr/>
          </p:nvSpPr>
          <p:spPr bwMode="auto">
            <a:xfrm>
              <a:off x="4448" y="2055"/>
              <a:ext cx="12" cy="12"/>
            </a:xfrm>
            <a:custGeom>
              <a:avLst/>
              <a:gdLst>
                <a:gd name="T0" fmla="*/ 6 w 12"/>
                <a:gd name="T1" fmla="*/ 0 h 12"/>
                <a:gd name="T2" fmla="*/ 12 w 12"/>
                <a:gd name="T3" fmla="*/ 12 h 12"/>
                <a:gd name="T4" fmla="*/ 0 w 12"/>
                <a:gd name="T5" fmla="*/ 12 h 12"/>
                <a:gd name="T6" fmla="*/ 6 w 12"/>
                <a:gd name="T7" fmla="*/ 0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12" y="12"/>
                  </a:lnTo>
                  <a:lnTo>
                    <a:pt x="0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8000"/>
            </a:solidFill>
            <a:ln w="317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4751" name="Freeform 499"/>
            <p:cNvSpPr>
              <a:spLocks/>
            </p:cNvSpPr>
            <p:nvPr/>
          </p:nvSpPr>
          <p:spPr bwMode="auto">
            <a:xfrm>
              <a:off x="5511" y="2342"/>
              <a:ext cx="12" cy="13"/>
            </a:xfrm>
            <a:custGeom>
              <a:avLst/>
              <a:gdLst>
                <a:gd name="T0" fmla="*/ 6 w 12"/>
                <a:gd name="T1" fmla="*/ 0 h 13"/>
                <a:gd name="T2" fmla="*/ 12 w 12"/>
                <a:gd name="T3" fmla="*/ 13 h 13"/>
                <a:gd name="T4" fmla="*/ 0 w 12"/>
                <a:gd name="T5" fmla="*/ 13 h 13"/>
                <a:gd name="T6" fmla="*/ 6 w 12"/>
                <a:gd name="T7" fmla="*/ 0 h 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13">
                  <a:moveTo>
                    <a:pt x="6" y="0"/>
                  </a:moveTo>
                  <a:lnTo>
                    <a:pt x="12" y="13"/>
                  </a:lnTo>
                  <a:lnTo>
                    <a:pt x="0" y="1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8000"/>
            </a:solidFill>
            <a:ln w="317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4752" name="Rectangle 500"/>
            <p:cNvSpPr>
              <a:spLocks noChangeArrowheads="1"/>
            </p:cNvSpPr>
            <p:nvPr/>
          </p:nvSpPr>
          <p:spPr bwMode="auto">
            <a:xfrm>
              <a:off x="3641" y="1707"/>
              <a:ext cx="1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53" name="Line 501"/>
            <p:cNvSpPr>
              <a:spLocks noChangeShapeType="1"/>
            </p:cNvSpPr>
            <p:nvPr/>
          </p:nvSpPr>
          <p:spPr bwMode="auto">
            <a:xfrm flipV="1">
              <a:off x="3649" y="1709"/>
              <a:ext cx="0" cy="6"/>
            </a:xfrm>
            <a:prstGeom prst="line">
              <a:avLst/>
            </a:prstGeom>
            <a:noFill/>
            <a:ln w="3175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54" name="Line 502"/>
            <p:cNvSpPr>
              <a:spLocks noChangeShapeType="1"/>
            </p:cNvSpPr>
            <p:nvPr/>
          </p:nvSpPr>
          <p:spPr bwMode="auto">
            <a:xfrm>
              <a:off x="3649" y="1715"/>
              <a:ext cx="0" cy="6"/>
            </a:xfrm>
            <a:prstGeom prst="line">
              <a:avLst/>
            </a:prstGeom>
            <a:noFill/>
            <a:ln w="3175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55" name="Line 503"/>
            <p:cNvSpPr>
              <a:spLocks noChangeShapeType="1"/>
            </p:cNvSpPr>
            <p:nvPr/>
          </p:nvSpPr>
          <p:spPr bwMode="auto">
            <a:xfrm flipH="1">
              <a:off x="3643" y="1715"/>
              <a:ext cx="6" cy="0"/>
            </a:xfrm>
            <a:prstGeom prst="line">
              <a:avLst/>
            </a:prstGeom>
            <a:noFill/>
            <a:ln w="3175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56" name="Line 504"/>
            <p:cNvSpPr>
              <a:spLocks noChangeShapeType="1"/>
            </p:cNvSpPr>
            <p:nvPr/>
          </p:nvSpPr>
          <p:spPr bwMode="auto">
            <a:xfrm>
              <a:off x="3649" y="1715"/>
              <a:ext cx="6" cy="0"/>
            </a:xfrm>
            <a:prstGeom prst="line">
              <a:avLst/>
            </a:prstGeom>
            <a:noFill/>
            <a:ln w="3175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57" name="Rectangle 505"/>
            <p:cNvSpPr>
              <a:spLocks noChangeArrowheads="1"/>
            </p:cNvSpPr>
            <p:nvPr/>
          </p:nvSpPr>
          <p:spPr bwMode="auto">
            <a:xfrm>
              <a:off x="3672" y="1713"/>
              <a:ext cx="19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58" name="Line 506"/>
            <p:cNvSpPr>
              <a:spLocks noChangeShapeType="1"/>
            </p:cNvSpPr>
            <p:nvPr/>
          </p:nvSpPr>
          <p:spPr bwMode="auto">
            <a:xfrm flipV="1">
              <a:off x="3680" y="1715"/>
              <a:ext cx="0" cy="6"/>
            </a:xfrm>
            <a:prstGeom prst="line">
              <a:avLst/>
            </a:prstGeom>
            <a:noFill/>
            <a:ln w="3175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59" name="Line 507"/>
            <p:cNvSpPr>
              <a:spLocks noChangeShapeType="1"/>
            </p:cNvSpPr>
            <p:nvPr/>
          </p:nvSpPr>
          <p:spPr bwMode="auto">
            <a:xfrm>
              <a:off x="3680" y="1721"/>
              <a:ext cx="0" cy="7"/>
            </a:xfrm>
            <a:prstGeom prst="line">
              <a:avLst/>
            </a:prstGeom>
            <a:noFill/>
            <a:ln w="3175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60" name="Line 508"/>
            <p:cNvSpPr>
              <a:spLocks noChangeShapeType="1"/>
            </p:cNvSpPr>
            <p:nvPr/>
          </p:nvSpPr>
          <p:spPr bwMode="auto">
            <a:xfrm flipH="1">
              <a:off x="3674" y="1721"/>
              <a:ext cx="6" cy="0"/>
            </a:xfrm>
            <a:prstGeom prst="line">
              <a:avLst/>
            </a:prstGeom>
            <a:noFill/>
            <a:ln w="3175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61" name="Line 509"/>
            <p:cNvSpPr>
              <a:spLocks noChangeShapeType="1"/>
            </p:cNvSpPr>
            <p:nvPr/>
          </p:nvSpPr>
          <p:spPr bwMode="auto">
            <a:xfrm>
              <a:off x="3680" y="1721"/>
              <a:ext cx="6" cy="0"/>
            </a:xfrm>
            <a:prstGeom prst="line">
              <a:avLst/>
            </a:prstGeom>
            <a:noFill/>
            <a:ln w="3175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62" name="Rectangle 510"/>
            <p:cNvSpPr>
              <a:spLocks noChangeArrowheads="1"/>
            </p:cNvSpPr>
            <p:nvPr/>
          </p:nvSpPr>
          <p:spPr bwMode="auto">
            <a:xfrm>
              <a:off x="3701" y="1672"/>
              <a:ext cx="1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63" name="Line 511"/>
            <p:cNvSpPr>
              <a:spLocks noChangeShapeType="1"/>
            </p:cNvSpPr>
            <p:nvPr/>
          </p:nvSpPr>
          <p:spPr bwMode="auto">
            <a:xfrm flipV="1">
              <a:off x="3709" y="1674"/>
              <a:ext cx="0" cy="6"/>
            </a:xfrm>
            <a:prstGeom prst="line">
              <a:avLst/>
            </a:prstGeom>
            <a:noFill/>
            <a:ln w="3175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64" name="Line 512"/>
            <p:cNvSpPr>
              <a:spLocks noChangeShapeType="1"/>
            </p:cNvSpPr>
            <p:nvPr/>
          </p:nvSpPr>
          <p:spPr bwMode="auto">
            <a:xfrm>
              <a:off x="3709" y="1680"/>
              <a:ext cx="0" cy="6"/>
            </a:xfrm>
            <a:prstGeom prst="line">
              <a:avLst/>
            </a:prstGeom>
            <a:noFill/>
            <a:ln w="3175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65" name="Line 513"/>
            <p:cNvSpPr>
              <a:spLocks noChangeShapeType="1"/>
            </p:cNvSpPr>
            <p:nvPr/>
          </p:nvSpPr>
          <p:spPr bwMode="auto">
            <a:xfrm flipH="1">
              <a:off x="3703" y="1680"/>
              <a:ext cx="6" cy="0"/>
            </a:xfrm>
            <a:prstGeom prst="line">
              <a:avLst/>
            </a:prstGeom>
            <a:noFill/>
            <a:ln w="3175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66" name="Line 514"/>
            <p:cNvSpPr>
              <a:spLocks noChangeShapeType="1"/>
            </p:cNvSpPr>
            <p:nvPr/>
          </p:nvSpPr>
          <p:spPr bwMode="auto">
            <a:xfrm>
              <a:off x="3709" y="1680"/>
              <a:ext cx="6" cy="0"/>
            </a:xfrm>
            <a:prstGeom prst="line">
              <a:avLst/>
            </a:prstGeom>
            <a:noFill/>
            <a:ln w="3175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67" name="Rectangle 515"/>
            <p:cNvSpPr>
              <a:spLocks noChangeArrowheads="1"/>
            </p:cNvSpPr>
            <p:nvPr/>
          </p:nvSpPr>
          <p:spPr bwMode="auto">
            <a:xfrm>
              <a:off x="3757" y="1761"/>
              <a:ext cx="1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68" name="Line 516"/>
            <p:cNvSpPr>
              <a:spLocks noChangeShapeType="1"/>
            </p:cNvSpPr>
            <p:nvPr/>
          </p:nvSpPr>
          <p:spPr bwMode="auto">
            <a:xfrm flipV="1">
              <a:off x="3765" y="1763"/>
              <a:ext cx="0" cy="6"/>
            </a:xfrm>
            <a:prstGeom prst="line">
              <a:avLst/>
            </a:prstGeom>
            <a:noFill/>
            <a:ln w="3175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69" name="Line 517"/>
            <p:cNvSpPr>
              <a:spLocks noChangeShapeType="1"/>
            </p:cNvSpPr>
            <p:nvPr/>
          </p:nvSpPr>
          <p:spPr bwMode="auto">
            <a:xfrm>
              <a:off x="3765" y="1769"/>
              <a:ext cx="0" cy="6"/>
            </a:xfrm>
            <a:prstGeom prst="line">
              <a:avLst/>
            </a:prstGeom>
            <a:noFill/>
            <a:ln w="3175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70" name="Line 518"/>
            <p:cNvSpPr>
              <a:spLocks noChangeShapeType="1"/>
            </p:cNvSpPr>
            <p:nvPr/>
          </p:nvSpPr>
          <p:spPr bwMode="auto">
            <a:xfrm flipH="1">
              <a:off x="3759" y="1769"/>
              <a:ext cx="6" cy="0"/>
            </a:xfrm>
            <a:prstGeom prst="line">
              <a:avLst/>
            </a:prstGeom>
            <a:noFill/>
            <a:ln w="3175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71" name="Line 519"/>
            <p:cNvSpPr>
              <a:spLocks noChangeShapeType="1"/>
            </p:cNvSpPr>
            <p:nvPr/>
          </p:nvSpPr>
          <p:spPr bwMode="auto">
            <a:xfrm>
              <a:off x="3765" y="1769"/>
              <a:ext cx="6" cy="0"/>
            </a:xfrm>
            <a:prstGeom prst="line">
              <a:avLst/>
            </a:prstGeom>
            <a:noFill/>
            <a:ln w="3175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72" name="Rectangle 520"/>
            <p:cNvSpPr>
              <a:spLocks noChangeArrowheads="1"/>
            </p:cNvSpPr>
            <p:nvPr/>
          </p:nvSpPr>
          <p:spPr bwMode="auto">
            <a:xfrm>
              <a:off x="4446" y="2053"/>
              <a:ext cx="1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73" name="Line 521"/>
            <p:cNvSpPr>
              <a:spLocks noChangeShapeType="1"/>
            </p:cNvSpPr>
            <p:nvPr/>
          </p:nvSpPr>
          <p:spPr bwMode="auto">
            <a:xfrm flipV="1">
              <a:off x="4454" y="2055"/>
              <a:ext cx="0" cy="6"/>
            </a:xfrm>
            <a:prstGeom prst="line">
              <a:avLst/>
            </a:prstGeom>
            <a:noFill/>
            <a:ln w="3175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74" name="Line 522"/>
            <p:cNvSpPr>
              <a:spLocks noChangeShapeType="1"/>
            </p:cNvSpPr>
            <p:nvPr/>
          </p:nvSpPr>
          <p:spPr bwMode="auto">
            <a:xfrm>
              <a:off x="4454" y="2061"/>
              <a:ext cx="0" cy="6"/>
            </a:xfrm>
            <a:prstGeom prst="line">
              <a:avLst/>
            </a:prstGeom>
            <a:noFill/>
            <a:ln w="3175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75" name="Line 523"/>
            <p:cNvSpPr>
              <a:spLocks noChangeShapeType="1"/>
            </p:cNvSpPr>
            <p:nvPr/>
          </p:nvSpPr>
          <p:spPr bwMode="auto">
            <a:xfrm flipH="1">
              <a:off x="4448" y="2061"/>
              <a:ext cx="6" cy="0"/>
            </a:xfrm>
            <a:prstGeom prst="line">
              <a:avLst/>
            </a:prstGeom>
            <a:noFill/>
            <a:ln w="3175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76" name="Line 524"/>
            <p:cNvSpPr>
              <a:spLocks noChangeShapeType="1"/>
            </p:cNvSpPr>
            <p:nvPr/>
          </p:nvSpPr>
          <p:spPr bwMode="auto">
            <a:xfrm>
              <a:off x="4454" y="2061"/>
              <a:ext cx="6" cy="0"/>
            </a:xfrm>
            <a:prstGeom prst="line">
              <a:avLst/>
            </a:prstGeom>
            <a:noFill/>
            <a:ln w="3175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77" name="Rectangle 525"/>
            <p:cNvSpPr>
              <a:spLocks noChangeArrowheads="1"/>
            </p:cNvSpPr>
            <p:nvPr/>
          </p:nvSpPr>
          <p:spPr bwMode="auto">
            <a:xfrm>
              <a:off x="5509" y="2340"/>
              <a:ext cx="1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78" name="Line 526"/>
            <p:cNvSpPr>
              <a:spLocks noChangeShapeType="1"/>
            </p:cNvSpPr>
            <p:nvPr/>
          </p:nvSpPr>
          <p:spPr bwMode="auto">
            <a:xfrm flipV="1">
              <a:off x="5517" y="2342"/>
              <a:ext cx="0" cy="7"/>
            </a:xfrm>
            <a:prstGeom prst="line">
              <a:avLst/>
            </a:prstGeom>
            <a:noFill/>
            <a:ln w="3175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79" name="Line 527"/>
            <p:cNvSpPr>
              <a:spLocks noChangeShapeType="1"/>
            </p:cNvSpPr>
            <p:nvPr/>
          </p:nvSpPr>
          <p:spPr bwMode="auto">
            <a:xfrm>
              <a:off x="5517" y="2349"/>
              <a:ext cx="0" cy="6"/>
            </a:xfrm>
            <a:prstGeom prst="line">
              <a:avLst/>
            </a:prstGeom>
            <a:noFill/>
            <a:ln w="3175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80" name="Line 528"/>
            <p:cNvSpPr>
              <a:spLocks noChangeShapeType="1"/>
            </p:cNvSpPr>
            <p:nvPr/>
          </p:nvSpPr>
          <p:spPr bwMode="auto">
            <a:xfrm flipH="1">
              <a:off x="5511" y="2349"/>
              <a:ext cx="6" cy="0"/>
            </a:xfrm>
            <a:prstGeom prst="line">
              <a:avLst/>
            </a:prstGeom>
            <a:noFill/>
            <a:ln w="3175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81" name="Line 529"/>
            <p:cNvSpPr>
              <a:spLocks noChangeShapeType="1"/>
            </p:cNvSpPr>
            <p:nvPr/>
          </p:nvSpPr>
          <p:spPr bwMode="auto">
            <a:xfrm>
              <a:off x="5517" y="2349"/>
              <a:ext cx="6" cy="0"/>
            </a:xfrm>
            <a:prstGeom prst="line">
              <a:avLst/>
            </a:prstGeom>
            <a:noFill/>
            <a:ln w="3175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82" name="Freeform 530"/>
            <p:cNvSpPr>
              <a:spLocks/>
            </p:cNvSpPr>
            <p:nvPr/>
          </p:nvSpPr>
          <p:spPr bwMode="auto">
            <a:xfrm>
              <a:off x="3649" y="1585"/>
              <a:ext cx="1868" cy="664"/>
            </a:xfrm>
            <a:custGeom>
              <a:avLst/>
              <a:gdLst>
                <a:gd name="T0" fmla="*/ 25 w 903"/>
                <a:gd name="T1" fmla="*/ 8 h 321"/>
                <a:gd name="T2" fmla="*/ 58 w 903"/>
                <a:gd name="T3" fmla="*/ 21 h 321"/>
                <a:gd name="T4" fmla="*/ 93 w 903"/>
                <a:gd name="T5" fmla="*/ 33 h 321"/>
                <a:gd name="T6" fmla="*/ 126 w 903"/>
                <a:gd name="T7" fmla="*/ 46 h 321"/>
                <a:gd name="T8" fmla="*/ 159 w 903"/>
                <a:gd name="T9" fmla="*/ 56 h 321"/>
                <a:gd name="T10" fmla="*/ 194 w 903"/>
                <a:gd name="T11" fmla="*/ 68 h 321"/>
                <a:gd name="T12" fmla="*/ 228 w 903"/>
                <a:gd name="T13" fmla="*/ 81 h 321"/>
                <a:gd name="T14" fmla="*/ 261 w 903"/>
                <a:gd name="T15" fmla="*/ 93 h 321"/>
                <a:gd name="T16" fmla="*/ 294 w 903"/>
                <a:gd name="T17" fmla="*/ 103 h 321"/>
                <a:gd name="T18" fmla="*/ 329 w 903"/>
                <a:gd name="T19" fmla="*/ 116 h 321"/>
                <a:gd name="T20" fmla="*/ 362 w 903"/>
                <a:gd name="T21" fmla="*/ 128 h 321"/>
                <a:gd name="T22" fmla="*/ 395 w 903"/>
                <a:gd name="T23" fmla="*/ 141 h 321"/>
                <a:gd name="T24" fmla="*/ 428 w 903"/>
                <a:gd name="T25" fmla="*/ 153 h 321"/>
                <a:gd name="T26" fmla="*/ 463 w 903"/>
                <a:gd name="T27" fmla="*/ 163 h 321"/>
                <a:gd name="T28" fmla="*/ 496 w 903"/>
                <a:gd name="T29" fmla="*/ 176 h 321"/>
                <a:gd name="T30" fmla="*/ 530 w 903"/>
                <a:gd name="T31" fmla="*/ 188 h 321"/>
                <a:gd name="T32" fmla="*/ 565 w 903"/>
                <a:gd name="T33" fmla="*/ 201 h 321"/>
                <a:gd name="T34" fmla="*/ 598 w 903"/>
                <a:gd name="T35" fmla="*/ 211 h 321"/>
                <a:gd name="T36" fmla="*/ 631 w 903"/>
                <a:gd name="T37" fmla="*/ 223 h 321"/>
                <a:gd name="T38" fmla="*/ 664 w 903"/>
                <a:gd name="T39" fmla="*/ 236 h 321"/>
                <a:gd name="T40" fmla="*/ 699 w 903"/>
                <a:gd name="T41" fmla="*/ 248 h 321"/>
                <a:gd name="T42" fmla="*/ 732 w 903"/>
                <a:gd name="T43" fmla="*/ 261 h 321"/>
                <a:gd name="T44" fmla="*/ 765 w 903"/>
                <a:gd name="T45" fmla="*/ 271 h 321"/>
                <a:gd name="T46" fmla="*/ 799 w 903"/>
                <a:gd name="T47" fmla="*/ 283 h 321"/>
                <a:gd name="T48" fmla="*/ 834 w 903"/>
                <a:gd name="T49" fmla="*/ 296 h 321"/>
                <a:gd name="T50" fmla="*/ 867 w 903"/>
                <a:gd name="T51" fmla="*/ 308 h 321"/>
                <a:gd name="T52" fmla="*/ 900 w 903"/>
                <a:gd name="T53" fmla="*/ 319 h 321"/>
                <a:gd name="T54" fmla="*/ 935 w 903"/>
                <a:gd name="T55" fmla="*/ 331 h 321"/>
                <a:gd name="T56" fmla="*/ 968 w 903"/>
                <a:gd name="T57" fmla="*/ 343 h 321"/>
                <a:gd name="T58" fmla="*/ 1001 w 903"/>
                <a:gd name="T59" fmla="*/ 356 h 321"/>
                <a:gd name="T60" fmla="*/ 1034 w 903"/>
                <a:gd name="T61" fmla="*/ 368 h 321"/>
                <a:gd name="T62" fmla="*/ 1069 w 903"/>
                <a:gd name="T63" fmla="*/ 379 h 321"/>
                <a:gd name="T64" fmla="*/ 1103 w 903"/>
                <a:gd name="T65" fmla="*/ 391 h 321"/>
                <a:gd name="T66" fmla="*/ 1136 w 903"/>
                <a:gd name="T67" fmla="*/ 403 h 321"/>
                <a:gd name="T68" fmla="*/ 1169 w 903"/>
                <a:gd name="T69" fmla="*/ 416 h 321"/>
                <a:gd name="T70" fmla="*/ 1204 w 903"/>
                <a:gd name="T71" fmla="*/ 428 h 321"/>
                <a:gd name="T72" fmla="*/ 1237 w 903"/>
                <a:gd name="T73" fmla="*/ 439 h 321"/>
                <a:gd name="T74" fmla="*/ 1270 w 903"/>
                <a:gd name="T75" fmla="*/ 451 h 321"/>
                <a:gd name="T76" fmla="*/ 1305 w 903"/>
                <a:gd name="T77" fmla="*/ 463 h 321"/>
                <a:gd name="T78" fmla="*/ 1338 w 903"/>
                <a:gd name="T79" fmla="*/ 476 h 321"/>
                <a:gd name="T80" fmla="*/ 1372 w 903"/>
                <a:gd name="T81" fmla="*/ 486 h 321"/>
                <a:gd name="T82" fmla="*/ 1405 w 903"/>
                <a:gd name="T83" fmla="*/ 499 h 321"/>
                <a:gd name="T84" fmla="*/ 1440 w 903"/>
                <a:gd name="T85" fmla="*/ 511 h 321"/>
                <a:gd name="T86" fmla="*/ 1473 w 903"/>
                <a:gd name="T87" fmla="*/ 523 h 321"/>
                <a:gd name="T88" fmla="*/ 1506 w 903"/>
                <a:gd name="T89" fmla="*/ 536 h 321"/>
                <a:gd name="T90" fmla="*/ 1539 w 903"/>
                <a:gd name="T91" fmla="*/ 546 h 321"/>
                <a:gd name="T92" fmla="*/ 1574 w 903"/>
                <a:gd name="T93" fmla="*/ 559 h 321"/>
                <a:gd name="T94" fmla="*/ 1607 w 903"/>
                <a:gd name="T95" fmla="*/ 571 h 321"/>
                <a:gd name="T96" fmla="*/ 1640 w 903"/>
                <a:gd name="T97" fmla="*/ 583 h 321"/>
                <a:gd name="T98" fmla="*/ 1676 w 903"/>
                <a:gd name="T99" fmla="*/ 594 h 321"/>
                <a:gd name="T100" fmla="*/ 1709 w 903"/>
                <a:gd name="T101" fmla="*/ 606 h 321"/>
                <a:gd name="T102" fmla="*/ 1742 w 903"/>
                <a:gd name="T103" fmla="*/ 618 h 321"/>
                <a:gd name="T104" fmla="*/ 1775 w 903"/>
                <a:gd name="T105" fmla="*/ 631 h 321"/>
                <a:gd name="T106" fmla="*/ 1810 w 903"/>
                <a:gd name="T107" fmla="*/ 643 h 321"/>
                <a:gd name="T108" fmla="*/ 1843 w 903"/>
                <a:gd name="T109" fmla="*/ 654 h 32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903" h="321">
                  <a:moveTo>
                    <a:pt x="0" y="0"/>
                  </a:moveTo>
                  <a:lnTo>
                    <a:pt x="4" y="1"/>
                  </a:lnTo>
                  <a:lnTo>
                    <a:pt x="8" y="3"/>
                  </a:lnTo>
                  <a:lnTo>
                    <a:pt x="12" y="4"/>
                  </a:lnTo>
                  <a:lnTo>
                    <a:pt x="16" y="6"/>
                  </a:lnTo>
                  <a:lnTo>
                    <a:pt x="20" y="7"/>
                  </a:lnTo>
                  <a:lnTo>
                    <a:pt x="24" y="9"/>
                  </a:lnTo>
                  <a:lnTo>
                    <a:pt x="28" y="10"/>
                  </a:lnTo>
                  <a:lnTo>
                    <a:pt x="33" y="11"/>
                  </a:lnTo>
                  <a:lnTo>
                    <a:pt x="37" y="13"/>
                  </a:lnTo>
                  <a:lnTo>
                    <a:pt x="41" y="14"/>
                  </a:lnTo>
                  <a:lnTo>
                    <a:pt x="45" y="16"/>
                  </a:lnTo>
                  <a:lnTo>
                    <a:pt x="49" y="17"/>
                  </a:lnTo>
                  <a:lnTo>
                    <a:pt x="53" y="19"/>
                  </a:lnTo>
                  <a:lnTo>
                    <a:pt x="57" y="20"/>
                  </a:lnTo>
                  <a:lnTo>
                    <a:pt x="61" y="22"/>
                  </a:lnTo>
                  <a:lnTo>
                    <a:pt x="65" y="23"/>
                  </a:lnTo>
                  <a:lnTo>
                    <a:pt x="69" y="24"/>
                  </a:lnTo>
                  <a:lnTo>
                    <a:pt x="73" y="26"/>
                  </a:lnTo>
                  <a:lnTo>
                    <a:pt x="77" y="27"/>
                  </a:lnTo>
                  <a:lnTo>
                    <a:pt x="81" y="29"/>
                  </a:lnTo>
                  <a:lnTo>
                    <a:pt x="85" y="30"/>
                  </a:lnTo>
                  <a:lnTo>
                    <a:pt x="90" y="32"/>
                  </a:lnTo>
                  <a:lnTo>
                    <a:pt x="94" y="33"/>
                  </a:lnTo>
                  <a:lnTo>
                    <a:pt x="98" y="35"/>
                  </a:lnTo>
                  <a:lnTo>
                    <a:pt x="102" y="36"/>
                  </a:lnTo>
                  <a:lnTo>
                    <a:pt x="106" y="37"/>
                  </a:lnTo>
                  <a:lnTo>
                    <a:pt x="110" y="39"/>
                  </a:lnTo>
                  <a:lnTo>
                    <a:pt x="114" y="40"/>
                  </a:lnTo>
                  <a:lnTo>
                    <a:pt x="118" y="42"/>
                  </a:lnTo>
                  <a:lnTo>
                    <a:pt x="122" y="43"/>
                  </a:lnTo>
                  <a:lnTo>
                    <a:pt x="126" y="45"/>
                  </a:lnTo>
                  <a:lnTo>
                    <a:pt x="130" y="46"/>
                  </a:lnTo>
                  <a:lnTo>
                    <a:pt x="134" y="48"/>
                  </a:lnTo>
                  <a:lnTo>
                    <a:pt x="138" y="49"/>
                  </a:lnTo>
                  <a:lnTo>
                    <a:pt x="142" y="50"/>
                  </a:lnTo>
                  <a:lnTo>
                    <a:pt x="146" y="52"/>
                  </a:lnTo>
                  <a:lnTo>
                    <a:pt x="151" y="53"/>
                  </a:lnTo>
                  <a:lnTo>
                    <a:pt x="155" y="55"/>
                  </a:lnTo>
                  <a:lnTo>
                    <a:pt x="159" y="56"/>
                  </a:lnTo>
                  <a:lnTo>
                    <a:pt x="163" y="58"/>
                  </a:lnTo>
                  <a:lnTo>
                    <a:pt x="167" y="59"/>
                  </a:lnTo>
                  <a:lnTo>
                    <a:pt x="171" y="61"/>
                  </a:lnTo>
                  <a:lnTo>
                    <a:pt x="175" y="62"/>
                  </a:lnTo>
                  <a:lnTo>
                    <a:pt x="179" y="63"/>
                  </a:lnTo>
                  <a:lnTo>
                    <a:pt x="183" y="65"/>
                  </a:lnTo>
                  <a:lnTo>
                    <a:pt x="187" y="66"/>
                  </a:lnTo>
                  <a:lnTo>
                    <a:pt x="191" y="68"/>
                  </a:lnTo>
                  <a:lnTo>
                    <a:pt x="195" y="69"/>
                  </a:lnTo>
                  <a:lnTo>
                    <a:pt x="199" y="71"/>
                  </a:lnTo>
                  <a:lnTo>
                    <a:pt x="203" y="72"/>
                  </a:lnTo>
                  <a:lnTo>
                    <a:pt x="207" y="74"/>
                  </a:lnTo>
                  <a:lnTo>
                    <a:pt x="212" y="75"/>
                  </a:lnTo>
                  <a:lnTo>
                    <a:pt x="216" y="76"/>
                  </a:lnTo>
                  <a:lnTo>
                    <a:pt x="220" y="78"/>
                  </a:lnTo>
                  <a:lnTo>
                    <a:pt x="224" y="79"/>
                  </a:lnTo>
                  <a:lnTo>
                    <a:pt x="228" y="81"/>
                  </a:lnTo>
                  <a:lnTo>
                    <a:pt x="232" y="82"/>
                  </a:lnTo>
                  <a:lnTo>
                    <a:pt x="236" y="84"/>
                  </a:lnTo>
                  <a:lnTo>
                    <a:pt x="240" y="85"/>
                  </a:lnTo>
                  <a:lnTo>
                    <a:pt x="244" y="87"/>
                  </a:lnTo>
                  <a:lnTo>
                    <a:pt x="248" y="88"/>
                  </a:lnTo>
                  <a:lnTo>
                    <a:pt x="252" y="89"/>
                  </a:lnTo>
                  <a:lnTo>
                    <a:pt x="256" y="91"/>
                  </a:lnTo>
                  <a:lnTo>
                    <a:pt x="260" y="92"/>
                  </a:lnTo>
                  <a:lnTo>
                    <a:pt x="264" y="94"/>
                  </a:lnTo>
                  <a:lnTo>
                    <a:pt x="269" y="95"/>
                  </a:lnTo>
                  <a:lnTo>
                    <a:pt x="273" y="97"/>
                  </a:lnTo>
                  <a:lnTo>
                    <a:pt x="277" y="98"/>
                  </a:lnTo>
                  <a:lnTo>
                    <a:pt x="281" y="100"/>
                  </a:lnTo>
                  <a:lnTo>
                    <a:pt x="285" y="101"/>
                  </a:lnTo>
                  <a:lnTo>
                    <a:pt x="289" y="102"/>
                  </a:lnTo>
                  <a:lnTo>
                    <a:pt x="293" y="104"/>
                  </a:lnTo>
                  <a:lnTo>
                    <a:pt x="297" y="105"/>
                  </a:lnTo>
                  <a:lnTo>
                    <a:pt x="301" y="107"/>
                  </a:lnTo>
                  <a:lnTo>
                    <a:pt x="305" y="108"/>
                  </a:lnTo>
                  <a:lnTo>
                    <a:pt x="309" y="110"/>
                  </a:lnTo>
                  <a:lnTo>
                    <a:pt x="313" y="111"/>
                  </a:lnTo>
                  <a:lnTo>
                    <a:pt x="317" y="113"/>
                  </a:lnTo>
                  <a:lnTo>
                    <a:pt x="321" y="114"/>
                  </a:lnTo>
                  <a:lnTo>
                    <a:pt x="325" y="115"/>
                  </a:lnTo>
                  <a:lnTo>
                    <a:pt x="330" y="117"/>
                  </a:lnTo>
                  <a:lnTo>
                    <a:pt x="334" y="118"/>
                  </a:lnTo>
                  <a:lnTo>
                    <a:pt x="338" y="120"/>
                  </a:lnTo>
                  <a:lnTo>
                    <a:pt x="342" y="121"/>
                  </a:lnTo>
                  <a:lnTo>
                    <a:pt x="346" y="123"/>
                  </a:lnTo>
                  <a:lnTo>
                    <a:pt x="350" y="124"/>
                  </a:lnTo>
                  <a:lnTo>
                    <a:pt x="354" y="126"/>
                  </a:lnTo>
                  <a:lnTo>
                    <a:pt x="358" y="127"/>
                  </a:lnTo>
                  <a:lnTo>
                    <a:pt x="362" y="128"/>
                  </a:lnTo>
                  <a:lnTo>
                    <a:pt x="366" y="130"/>
                  </a:lnTo>
                  <a:lnTo>
                    <a:pt x="370" y="131"/>
                  </a:lnTo>
                  <a:lnTo>
                    <a:pt x="374" y="133"/>
                  </a:lnTo>
                  <a:lnTo>
                    <a:pt x="378" y="134"/>
                  </a:lnTo>
                  <a:lnTo>
                    <a:pt x="382" y="136"/>
                  </a:lnTo>
                  <a:lnTo>
                    <a:pt x="386" y="137"/>
                  </a:lnTo>
                  <a:lnTo>
                    <a:pt x="391" y="139"/>
                  </a:lnTo>
                  <a:lnTo>
                    <a:pt x="395" y="140"/>
                  </a:lnTo>
                  <a:lnTo>
                    <a:pt x="399" y="141"/>
                  </a:lnTo>
                  <a:lnTo>
                    <a:pt x="403" y="143"/>
                  </a:lnTo>
                  <a:lnTo>
                    <a:pt x="407" y="144"/>
                  </a:lnTo>
                  <a:lnTo>
                    <a:pt x="411" y="146"/>
                  </a:lnTo>
                  <a:lnTo>
                    <a:pt x="415" y="147"/>
                  </a:lnTo>
                  <a:lnTo>
                    <a:pt x="419" y="149"/>
                  </a:lnTo>
                  <a:lnTo>
                    <a:pt x="423" y="150"/>
                  </a:lnTo>
                  <a:lnTo>
                    <a:pt x="427" y="152"/>
                  </a:lnTo>
                  <a:lnTo>
                    <a:pt x="431" y="153"/>
                  </a:lnTo>
                  <a:lnTo>
                    <a:pt x="435" y="154"/>
                  </a:lnTo>
                  <a:lnTo>
                    <a:pt x="439" y="156"/>
                  </a:lnTo>
                  <a:lnTo>
                    <a:pt x="443" y="157"/>
                  </a:lnTo>
                  <a:lnTo>
                    <a:pt x="447" y="159"/>
                  </a:lnTo>
                  <a:lnTo>
                    <a:pt x="452" y="160"/>
                  </a:lnTo>
                  <a:lnTo>
                    <a:pt x="456" y="162"/>
                  </a:lnTo>
                  <a:lnTo>
                    <a:pt x="460" y="163"/>
                  </a:lnTo>
                  <a:lnTo>
                    <a:pt x="464" y="165"/>
                  </a:lnTo>
                  <a:lnTo>
                    <a:pt x="468" y="166"/>
                  </a:lnTo>
                  <a:lnTo>
                    <a:pt x="472" y="167"/>
                  </a:lnTo>
                  <a:lnTo>
                    <a:pt x="476" y="169"/>
                  </a:lnTo>
                  <a:lnTo>
                    <a:pt x="480" y="170"/>
                  </a:lnTo>
                  <a:lnTo>
                    <a:pt x="484" y="172"/>
                  </a:lnTo>
                  <a:lnTo>
                    <a:pt x="488" y="173"/>
                  </a:lnTo>
                  <a:lnTo>
                    <a:pt x="492" y="175"/>
                  </a:lnTo>
                  <a:lnTo>
                    <a:pt x="496" y="176"/>
                  </a:lnTo>
                  <a:lnTo>
                    <a:pt x="500" y="178"/>
                  </a:lnTo>
                  <a:lnTo>
                    <a:pt x="504" y="179"/>
                  </a:lnTo>
                  <a:lnTo>
                    <a:pt x="509" y="180"/>
                  </a:lnTo>
                  <a:lnTo>
                    <a:pt x="513" y="182"/>
                  </a:lnTo>
                  <a:lnTo>
                    <a:pt x="517" y="183"/>
                  </a:lnTo>
                  <a:lnTo>
                    <a:pt x="521" y="185"/>
                  </a:lnTo>
                  <a:lnTo>
                    <a:pt x="525" y="186"/>
                  </a:lnTo>
                  <a:lnTo>
                    <a:pt x="529" y="188"/>
                  </a:lnTo>
                  <a:lnTo>
                    <a:pt x="533" y="189"/>
                  </a:lnTo>
                  <a:lnTo>
                    <a:pt x="537" y="191"/>
                  </a:lnTo>
                  <a:lnTo>
                    <a:pt x="541" y="192"/>
                  </a:lnTo>
                  <a:lnTo>
                    <a:pt x="545" y="193"/>
                  </a:lnTo>
                  <a:lnTo>
                    <a:pt x="549" y="195"/>
                  </a:lnTo>
                  <a:lnTo>
                    <a:pt x="553" y="196"/>
                  </a:lnTo>
                  <a:lnTo>
                    <a:pt x="557" y="198"/>
                  </a:lnTo>
                  <a:lnTo>
                    <a:pt x="561" y="199"/>
                  </a:lnTo>
                  <a:lnTo>
                    <a:pt x="565" y="201"/>
                  </a:lnTo>
                  <a:lnTo>
                    <a:pt x="570" y="202"/>
                  </a:lnTo>
                  <a:lnTo>
                    <a:pt x="574" y="204"/>
                  </a:lnTo>
                  <a:lnTo>
                    <a:pt x="578" y="205"/>
                  </a:lnTo>
                  <a:lnTo>
                    <a:pt x="582" y="207"/>
                  </a:lnTo>
                  <a:lnTo>
                    <a:pt x="586" y="208"/>
                  </a:lnTo>
                  <a:lnTo>
                    <a:pt x="590" y="209"/>
                  </a:lnTo>
                  <a:lnTo>
                    <a:pt x="594" y="211"/>
                  </a:lnTo>
                  <a:lnTo>
                    <a:pt x="598" y="212"/>
                  </a:lnTo>
                  <a:lnTo>
                    <a:pt x="602" y="214"/>
                  </a:lnTo>
                  <a:lnTo>
                    <a:pt x="606" y="215"/>
                  </a:lnTo>
                  <a:lnTo>
                    <a:pt x="610" y="217"/>
                  </a:lnTo>
                  <a:lnTo>
                    <a:pt x="614" y="218"/>
                  </a:lnTo>
                  <a:lnTo>
                    <a:pt x="618" y="220"/>
                  </a:lnTo>
                  <a:lnTo>
                    <a:pt x="622" y="221"/>
                  </a:lnTo>
                  <a:lnTo>
                    <a:pt x="626" y="222"/>
                  </a:lnTo>
                  <a:lnTo>
                    <a:pt x="631" y="224"/>
                  </a:lnTo>
                  <a:lnTo>
                    <a:pt x="635" y="225"/>
                  </a:lnTo>
                  <a:lnTo>
                    <a:pt x="639" y="227"/>
                  </a:lnTo>
                  <a:lnTo>
                    <a:pt x="643" y="228"/>
                  </a:lnTo>
                  <a:lnTo>
                    <a:pt x="647" y="230"/>
                  </a:lnTo>
                  <a:lnTo>
                    <a:pt x="651" y="231"/>
                  </a:lnTo>
                  <a:lnTo>
                    <a:pt x="655" y="233"/>
                  </a:lnTo>
                  <a:lnTo>
                    <a:pt x="659" y="234"/>
                  </a:lnTo>
                  <a:lnTo>
                    <a:pt x="663" y="235"/>
                  </a:lnTo>
                  <a:lnTo>
                    <a:pt x="667" y="237"/>
                  </a:lnTo>
                  <a:lnTo>
                    <a:pt x="671" y="238"/>
                  </a:lnTo>
                  <a:lnTo>
                    <a:pt x="675" y="240"/>
                  </a:lnTo>
                  <a:lnTo>
                    <a:pt x="679" y="241"/>
                  </a:lnTo>
                  <a:lnTo>
                    <a:pt x="683" y="243"/>
                  </a:lnTo>
                  <a:lnTo>
                    <a:pt x="688" y="244"/>
                  </a:lnTo>
                  <a:lnTo>
                    <a:pt x="692" y="246"/>
                  </a:lnTo>
                  <a:lnTo>
                    <a:pt x="696" y="247"/>
                  </a:lnTo>
                  <a:lnTo>
                    <a:pt x="700" y="248"/>
                  </a:lnTo>
                  <a:lnTo>
                    <a:pt x="704" y="250"/>
                  </a:lnTo>
                  <a:lnTo>
                    <a:pt x="708" y="251"/>
                  </a:lnTo>
                  <a:lnTo>
                    <a:pt x="712" y="253"/>
                  </a:lnTo>
                  <a:lnTo>
                    <a:pt x="716" y="254"/>
                  </a:lnTo>
                  <a:lnTo>
                    <a:pt x="720" y="256"/>
                  </a:lnTo>
                  <a:lnTo>
                    <a:pt x="724" y="257"/>
                  </a:lnTo>
                  <a:lnTo>
                    <a:pt x="728" y="259"/>
                  </a:lnTo>
                  <a:lnTo>
                    <a:pt x="732" y="260"/>
                  </a:lnTo>
                  <a:lnTo>
                    <a:pt x="736" y="261"/>
                  </a:lnTo>
                  <a:lnTo>
                    <a:pt x="740" y="263"/>
                  </a:lnTo>
                  <a:lnTo>
                    <a:pt x="744" y="264"/>
                  </a:lnTo>
                  <a:lnTo>
                    <a:pt x="749" y="266"/>
                  </a:lnTo>
                  <a:lnTo>
                    <a:pt x="753" y="267"/>
                  </a:lnTo>
                  <a:lnTo>
                    <a:pt x="757" y="269"/>
                  </a:lnTo>
                  <a:lnTo>
                    <a:pt x="761" y="270"/>
                  </a:lnTo>
                  <a:lnTo>
                    <a:pt x="765" y="272"/>
                  </a:lnTo>
                  <a:lnTo>
                    <a:pt x="769" y="273"/>
                  </a:lnTo>
                  <a:lnTo>
                    <a:pt x="773" y="274"/>
                  </a:lnTo>
                  <a:lnTo>
                    <a:pt x="777" y="276"/>
                  </a:lnTo>
                  <a:lnTo>
                    <a:pt x="781" y="277"/>
                  </a:lnTo>
                  <a:lnTo>
                    <a:pt x="785" y="279"/>
                  </a:lnTo>
                  <a:lnTo>
                    <a:pt x="789" y="280"/>
                  </a:lnTo>
                  <a:lnTo>
                    <a:pt x="793" y="282"/>
                  </a:lnTo>
                  <a:lnTo>
                    <a:pt x="797" y="283"/>
                  </a:lnTo>
                  <a:lnTo>
                    <a:pt x="801" y="285"/>
                  </a:lnTo>
                  <a:lnTo>
                    <a:pt x="805" y="286"/>
                  </a:lnTo>
                  <a:lnTo>
                    <a:pt x="810" y="287"/>
                  </a:lnTo>
                  <a:lnTo>
                    <a:pt x="814" y="289"/>
                  </a:lnTo>
                  <a:lnTo>
                    <a:pt x="818" y="290"/>
                  </a:lnTo>
                  <a:lnTo>
                    <a:pt x="822" y="292"/>
                  </a:lnTo>
                  <a:lnTo>
                    <a:pt x="826" y="293"/>
                  </a:lnTo>
                  <a:lnTo>
                    <a:pt x="830" y="295"/>
                  </a:lnTo>
                  <a:lnTo>
                    <a:pt x="834" y="296"/>
                  </a:lnTo>
                  <a:lnTo>
                    <a:pt x="838" y="298"/>
                  </a:lnTo>
                  <a:lnTo>
                    <a:pt x="842" y="299"/>
                  </a:lnTo>
                  <a:lnTo>
                    <a:pt x="846" y="300"/>
                  </a:lnTo>
                  <a:lnTo>
                    <a:pt x="850" y="302"/>
                  </a:lnTo>
                  <a:lnTo>
                    <a:pt x="854" y="303"/>
                  </a:lnTo>
                  <a:lnTo>
                    <a:pt x="858" y="305"/>
                  </a:lnTo>
                  <a:lnTo>
                    <a:pt x="862" y="306"/>
                  </a:lnTo>
                  <a:lnTo>
                    <a:pt x="867" y="308"/>
                  </a:lnTo>
                  <a:lnTo>
                    <a:pt x="871" y="309"/>
                  </a:lnTo>
                  <a:lnTo>
                    <a:pt x="875" y="311"/>
                  </a:lnTo>
                  <a:lnTo>
                    <a:pt x="879" y="312"/>
                  </a:lnTo>
                  <a:lnTo>
                    <a:pt x="883" y="313"/>
                  </a:lnTo>
                  <a:lnTo>
                    <a:pt x="887" y="315"/>
                  </a:lnTo>
                  <a:lnTo>
                    <a:pt x="891" y="316"/>
                  </a:lnTo>
                  <a:lnTo>
                    <a:pt x="895" y="318"/>
                  </a:lnTo>
                  <a:lnTo>
                    <a:pt x="899" y="319"/>
                  </a:lnTo>
                  <a:lnTo>
                    <a:pt x="903" y="321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83" name="Freeform 531"/>
            <p:cNvSpPr>
              <a:spLocks/>
            </p:cNvSpPr>
            <p:nvPr/>
          </p:nvSpPr>
          <p:spPr bwMode="auto">
            <a:xfrm>
              <a:off x="3649" y="1713"/>
              <a:ext cx="1868" cy="662"/>
            </a:xfrm>
            <a:custGeom>
              <a:avLst/>
              <a:gdLst>
                <a:gd name="T0" fmla="*/ 25 w 903"/>
                <a:gd name="T1" fmla="*/ 8 h 320"/>
                <a:gd name="T2" fmla="*/ 58 w 903"/>
                <a:gd name="T3" fmla="*/ 21 h 320"/>
                <a:gd name="T4" fmla="*/ 93 w 903"/>
                <a:gd name="T5" fmla="*/ 33 h 320"/>
                <a:gd name="T6" fmla="*/ 126 w 903"/>
                <a:gd name="T7" fmla="*/ 43 h 320"/>
                <a:gd name="T8" fmla="*/ 159 w 903"/>
                <a:gd name="T9" fmla="*/ 56 h 320"/>
                <a:gd name="T10" fmla="*/ 194 w 903"/>
                <a:gd name="T11" fmla="*/ 68 h 320"/>
                <a:gd name="T12" fmla="*/ 228 w 903"/>
                <a:gd name="T13" fmla="*/ 81 h 320"/>
                <a:gd name="T14" fmla="*/ 261 w 903"/>
                <a:gd name="T15" fmla="*/ 91 h 320"/>
                <a:gd name="T16" fmla="*/ 294 w 903"/>
                <a:gd name="T17" fmla="*/ 103 h 320"/>
                <a:gd name="T18" fmla="*/ 329 w 903"/>
                <a:gd name="T19" fmla="*/ 116 h 320"/>
                <a:gd name="T20" fmla="*/ 362 w 903"/>
                <a:gd name="T21" fmla="*/ 128 h 320"/>
                <a:gd name="T22" fmla="*/ 395 w 903"/>
                <a:gd name="T23" fmla="*/ 139 h 320"/>
                <a:gd name="T24" fmla="*/ 428 w 903"/>
                <a:gd name="T25" fmla="*/ 151 h 320"/>
                <a:gd name="T26" fmla="*/ 463 w 903"/>
                <a:gd name="T27" fmla="*/ 163 h 320"/>
                <a:gd name="T28" fmla="*/ 496 w 903"/>
                <a:gd name="T29" fmla="*/ 176 h 320"/>
                <a:gd name="T30" fmla="*/ 530 w 903"/>
                <a:gd name="T31" fmla="*/ 186 h 320"/>
                <a:gd name="T32" fmla="*/ 565 w 903"/>
                <a:gd name="T33" fmla="*/ 199 h 320"/>
                <a:gd name="T34" fmla="*/ 598 w 903"/>
                <a:gd name="T35" fmla="*/ 211 h 320"/>
                <a:gd name="T36" fmla="*/ 631 w 903"/>
                <a:gd name="T37" fmla="*/ 223 h 320"/>
                <a:gd name="T38" fmla="*/ 664 w 903"/>
                <a:gd name="T39" fmla="*/ 236 h 320"/>
                <a:gd name="T40" fmla="*/ 699 w 903"/>
                <a:gd name="T41" fmla="*/ 246 h 320"/>
                <a:gd name="T42" fmla="*/ 732 w 903"/>
                <a:gd name="T43" fmla="*/ 259 h 320"/>
                <a:gd name="T44" fmla="*/ 765 w 903"/>
                <a:gd name="T45" fmla="*/ 271 h 320"/>
                <a:gd name="T46" fmla="*/ 799 w 903"/>
                <a:gd name="T47" fmla="*/ 283 h 320"/>
                <a:gd name="T48" fmla="*/ 834 w 903"/>
                <a:gd name="T49" fmla="*/ 294 h 320"/>
                <a:gd name="T50" fmla="*/ 867 w 903"/>
                <a:gd name="T51" fmla="*/ 306 h 320"/>
                <a:gd name="T52" fmla="*/ 900 w 903"/>
                <a:gd name="T53" fmla="*/ 319 h 320"/>
                <a:gd name="T54" fmla="*/ 935 w 903"/>
                <a:gd name="T55" fmla="*/ 331 h 320"/>
                <a:gd name="T56" fmla="*/ 968 w 903"/>
                <a:gd name="T57" fmla="*/ 341 h 320"/>
                <a:gd name="T58" fmla="*/ 1001 w 903"/>
                <a:gd name="T59" fmla="*/ 354 h 320"/>
                <a:gd name="T60" fmla="*/ 1034 w 903"/>
                <a:gd name="T61" fmla="*/ 366 h 320"/>
                <a:gd name="T62" fmla="*/ 1069 w 903"/>
                <a:gd name="T63" fmla="*/ 379 h 320"/>
                <a:gd name="T64" fmla="*/ 1103 w 903"/>
                <a:gd name="T65" fmla="*/ 389 h 320"/>
                <a:gd name="T66" fmla="*/ 1136 w 903"/>
                <a:gd name="T67" fmla="*/ 401 h 320"/>
                <a:gd name="T68" fmla="*/ 1169 w 903"/>
                <a:gd name="T69" fmla="*/ 414 h 320"/>
                <a:gd name="T70" fmla="*/ 1204 w 903"/>
                <a:gd name="T71" fmla="*/ 426 h 320"/>
                <a:gd name="T72" fmla="*/ 1237 w 903"/>
                <a:gd name="T73" fmla="*/ 439 h 320"/>
                <a:gd name="T74" fmla="*/ 1270 w 903"/>
                <a:gd name="T75" fmla="*/ 449 h 320"/>
                <a:gd name="T76" fmla="*/ 1305 w 903"/>
                <a:gd name="T77" fmla="*/ 461 h 320"/>
                <a:gd name="T78" fmla="*/ 1338 w 903"/>
                <a:gd name="T79" fmla="*/ 474 h 320"/>
                <a:gd name="T80" fmla="*/ 1372 w 903"/>
                <a:gd name="T81" fmla="*/ 486 h 320"/>
                <a:gd name="T82" fmla="*/ 1405 w 903"/>
                <a:gd name="T83" fmla="*/ 497 h 320"/>
                <a:gd name="T84" fmla="*/ 1440 w 903"/>
                <a:gd name="T85" fmla="*/ 509 h 320"/>
                <a:gd name="T86" fmla="*/ 1473 w 903"/>
                <a:gd name="T87" fmla="*/ 521 h 320"/>
                <a:gd name="T88" fmla="*/ 1506 w 903"/>
                <a:gd name="T89" fmla="*/ 534 h 320"/>
                <a:gd name="T90" fmla="*/ 1539 w 903"/>
                <a:gd name="T91" fmla="*/ 544 h 320"/>
                <a:gd name="T92" fmla="*/ 1574 w 903"/>
                <a:gd name="T93" fmla="*/ 556 h 320"/>
                <a:gd name="T94" fmla="*/ 1607 w 903"/>
                <a:gd name="T95" fmla="*/ 569 h 320"/>
                <a:gd name="T96" fmla="*/ 1640 w 903"/>
                <a:gd name="T97" fmla="*/ 581 h 320"/>
                <a:gd name="T98" fmla="*/ 1676 w 903"/>
                <a:gd name="T99" fmla="*/ 592 h 320"/>
                <a:gd name="T100" fmla="*/ 1709 w 903"/>
                <a:gd name="T101" fmla="*/ 604 h 320"/>
                <a:gd name="T102" fmla="*/ 1742 w 903"/>
                <a:gd name="T103" fmla="*/ 616 h 320"/>
                <a:gd name="T104" fmla="*/ 1775 w 903"/>
                <a:gd name="T105" fmla="*/ 629 h 320"/>
                <a:gd name="T106" fmla="*/ 1810 w 903"/>
                <a:gd name="T107" fmla="*/ 639 h 320"/>
                <a:gd name="T108" fmla="*/ 1843 w 903"/>
                <a:gd name="T109" fmla="*/ 652 h 32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903" h="320">
                  <a:moveTo>
                    <a:pt x="0" y="0"/>
                  </a:moveTo>
                  <a:lnTo>
                    <a:pt x="4" y="1"/>
                  </a:lnTo>
                  <a:lnTo>
                    <a:pt x="8" y="3"/>
                  </a:lnTo>
                  <a:lnTo>
                    <a:pt x="12" y="4"/>
                  </a:lnTo>
                  <a:lnTo>
                    <a:pt x="16" y="5"/>
                  </a:lnTo>
                  <a:lnTo>
                    <a:pt x="20" y="7"/>
                  </a:lnTo>
                  <a:lnTo>
                    <a:pt x="24" y="8"/>
                  </a:lnTo>
                  <a:lnTo>
                    <a:pt x="28" y="10"/>
                  </a:lnTo>
                  <a:lnTo>
                    <a:pt x="33" y="11"/>
                  </a:lnTo>
                  <a:lnTo>
                    <a:pt x="37" y="13"/>
                  </a:lnTo>
                  <a:lnTo>
                    <a:pt x="41" y="14"/>
                  </a:lnTo>
                  <a:lnTo>
                    <a:pt x="45" y="16"/>
                  </a:lnTo>
                  <a:lnTo>
                    <a:pt x="49" y="17"/>
                  </a:lnTo>
                  <a:lnTo>
                    <a:pt x="53" y="18"/>
                  </a:lnTo>
                  <a:lnTo>
                    <a:pt x="57" y="20"/>
                  </a:lnTo>
                  <a:lnTo>
                    <a:pt x="61" y="21"/>
                  </a:lnTo>
                  <a:lnTo>
                    <a:pt x="65" y="23"/>
                  </a:lnTo>
                  <a:lnTo>
                    <a:pt x="69" y="24"/>
                  </a:lnTo>
                  <a:lnTo>
                    <a:pt x="73" y="26"/>
                  </a:lnTo>
                  <a:lnTo>
                    <a:pt x="77" y="27"/>
                  </a:lnTo>
                  <a:lnTo>
                    <a:pt x="81" y="29"/>
                  </a:lnTo>
                  <a:lnTo>
                    <a:pt x="85" y="30"/>
                  </a:lnTo>
                  <a:lnTo>
                    <a:pt x="90" y="31"/>
                  </a:lnTo>
                  <a:lnTo>
                    <a:pt x="94" y="33"/>
                  </a:lnTo>
                  <a:lnTo>
                    <a:pt x="98" y="34"/>
                  </a:lnTo>
                  <a:lnTo>
                    <a:pt x="102" y="36"/>
                  </a:lnTo>
                  <a:lnTo>
                    <a:pt x="106" y="37"/>
                  </a:lnTo>
                  <a:lnTo>
                    <a:pt x="110" y="39"/>
                  </a:lnTo>
                  <a:lnTo>
                    <a:pt x="114" y="40"/>
                  </a:lnTo>
                  <a:lnTo>
                    <a:pt x="118" y="41"/>
                  </a:lnTo>
                  <a:lnTo>
                    <a:pt x="122" y="43"/>
                  </a:lnTo>
                  <a:lnTo>
                    <a:pt x="126" y="44"/>
                  </a:lnTo>
                  <a:lnTo>
                    <a:pt x="130" y="46"/>
                  </a:lnTo>
                  <a:lnTo>
                    <a:pt x="134" y="47"/>
                  </a:lnTo>
                  <a:lnTo>
                    <a:pt x="138" y="49"/>
                  </a:lnTo>
                  <a:lnTo>
                    <a:pt x="142" y="50"/>
                  </a:lnTo>
                  <a:lnTo>
                    <a:pt x="146" y="52"/>
                  </a:lnTo>
                  <a:lnTo>
                    <a:pt x="151" y="53"/>
                  </a:lnTo>
                  <a:lnTo>
                    <a:pt x="155" y="54"/>
                  </a:lnTo>
                  <a:lnTo>
                    <a:pt x="159" y="56"/>
                  </a:lnTo>
                  <a:lnTo>
                    <a:pt x="163" y="57"/>
                  </a:lnTo>
                  <a:lnTo>
                    <a:pt x="167" y="59"/>
                  </a:lnTo>
                  <a:lnTo>
                    <a:pt x="171" y="60"/>
                  </a:lnTo>
                  <a:lnTo>
                    <a:pt x="175" y="62"/>
                  </a:lnTo>
                  <a:lnTo>
                    <a:pt x="179" y="63"/>
                  </a:lnTo>
                  <a:lnTo>
                    <a:pt x="183" y="65"/>
                  </a:lnTo>
                  <a:lnTo>
                    <a:pt x="187" y="66"/>
                  </a:lnTo>
                  <a:lnTo>
                    <a:pt x="191" y="67"/>
                  </a:lnTo>
                  <a:lnTo>
                    <a:pt x="195" y="69"/>
                  </a:lnTo>
                  <a:lnTo>
                    <a:pt x="199" y="70"/>
                  </a:lnTo>
                  <a:lnTo>
                    <a:pt x="203" y="72"/>
                  </a:lnTo>
                  <a:lnTo>
                    <a:pt x="207" y="73"/>
                  </a:lnTo>
                  <a:lnTo>
                    <a:pt x="212" y="75"/>
                  </a:lnTo>
                  <a:lnTo>
                    <a:pt x="216" y="76"/>
                  </a:lnTo>
                  <a:lnTo>
                    <a:pt x="220" y="77"/>
                  </a:lnTo>
                  <a:lnTo>
                    <a:pt x="224" y="79"/>
                  </a:lnTo>
                  <a:lnTo>
                    <a:pt x="228" y="80"/>
                  </a:lnTo>
                  <a:lnTo>
                    <a:pt x="232" y="82"/>
                  </a:lnTo>
                  <a:lnTo>
                    <a:pt x="236" y="83"/>
                  </a:lnTo>
                  <a:lnTo>
                    <a:pt x="240" y="85"/>
                  </a:lnTo>
                  <a:lnTo>
                    <a:pt x="244" y="86"/>
                  </a:lnTo>
                  <a:lnTo>
                    <a:pt x="248" y="88"/>
                  </a:lnTo>
                  <a:lnTo>
                    <a:pt x="252" y="89"/>
                  </a:lnTo>
                  <a:lnTo>
                    <a:pt x="256" y="90"/>
                  </a:lnTo>
                  <a:lnTo>
                    <a:pt x="260" y="92"/>
                  </a:lnTo>
                  <a:lnTo>
                    <a:pt x="264" y="93"/>
                  </a:lnTo>
                  <a:lnTo>
                    <a:pt x="269" y="95"/>
                  </a:lnTo>
                  <a:lnTo>
                    <a:pt x="273" y="96"/>
                  </a:lnTo>
                  <a:lnTo>
                    <a:pt x="277" y="98"/>
                  </a:lnTo>
                  <a:lnTo>
                    <a:pt x="281" y="99"/>
                  </a:lnTo>
                  <a:lnTo>
                    <a:pt x="285" y="101"/>
                  </a:lnTo>
                  <a:lnTo>
                    <a:pt x="289" y="102"/>
                  </a:lnTo>
                  <a:lnTo>
                    <a:pt x="293" y="103"/>
                  </a:lnTo>
                  <a:lnTo>
                    <a:pt x="297" y="105"/>
                  </a:lnTo>
                  <a:lnTo>
                    <a:pt x="301" y="106"/>
                  </a:lnTo>
                  <a:lnTo>
                    <a:pt x="305" y="108"/>
                  </a:lnTo>
                  <a:lnTo>
                    <a:pt x="309" y="109"/>
                  </a:lnTo>
                  <a:lnTo>
                    <a:pt x="313" y="111"/>
                  </a:lnTo>
                  <a:lnTo>
                    <a:pt x="317" y="112"/>
                  </a:lnTo>
                  <a:lnTo>
                    <a:pt x="321" y="114"/>
                  </a:lnTo>
                  <a:lnTo>
                    <a:pt x="325" y="115"/>
                  </a:lnTo>
                  <a:lnTo>
                    <a:pt x="330" y="116"/>
                  </a:lnTo>
                  <a:lnTo>
                    <a:pt x="334" y="118"/>
                  </a:lnTo>
                  <a:lnTo>
                    <a:pt x="338" y="119"/>
                  </a:lnTo>
                  <a:lnTo>
                    <a:pt x="342" y="121"/>
                  </a:lnTo>
                  <a:lnTo>
                    <a:pt x="346" y="122"/>
                  </a:lnTo>
                  <a:lnTo>
                    <a:pt x="350" y="124"/>
                  </a:lnTo>
                  <a:lnTo>
                    <a:pt x="354" y="125"/>
                  </a:lnTo>
                  <a:lnTo>
                    <a:pt x="358" y="126"/>
                  </a:lnTo>
                  <a:lnTo>
                    <a:pt x="362" y="128"/>
                  </a:lnTo>
                  <a:lnTo>
                    <a:pt x="366" y="129"/>
                  </a:lnTo>
                  <a:lnTo>
                    <a:pt x="370" y="131"/>
                  </a:lnTo>
                  <a:lnTo>
                    <a:pt x="374" y="132"/>
                  </a:lnTo>
                  <a:lnTo>
                    <a:pt x="378" y="134"/>
                  </a:lnTo>
                  <a:lnTo>
                    <a:pt x="382" y="135"/>
                  </a:lnTo>
                  <a:lnTo>
                    <a:pt x="386" y="137"/>
                  </a:lnTo>
                  <a:lnTo>
                    <a:pt x="391" y="138"/>
                  </a:lnTo>
                  <a:lnTo>
                    <a:pt x="395" y="139"/>
                  </a:lnTo>
                  <a:lnTo>
                    <a:pt x="399" y="141"/>
                  </a:lnTo>
                  <a:lnTo>
                    <a:pt x="403" y="142"/>
                  </a:lnTo>
                  <a:lnTo>
                    <a:pt x="407" y="144"/>
                  </a:lnTo>
                  <a:lnTo>
                    <a:pt x="411" y="145"/>
                  </a:lnTo>
                  <a:lnTo>
                    <a:pt x="415" y="147"/>
                  </a:lnTo>
                  <a:lnTo>
                    <a:pt x="419" y="148"/>
                  </a:lnTo>
                  <a:lnTo>
                    <a:pt x="423" y="150"/>
                  </a:lnTo>
                  <a:lnTo>
                    <a:pt x="427" y="151"/>
                  </a:lnTo>
                  <a:lnTo>
                    <a:pt x="431" y="152"/>
                  </a:lnTo>
                  <a:lnTo>
                    <a:pt x="435" y="154"/>
                  </a:lnTo>
                  <a:lnTo>
                    <a:pt x="439" y="155"/>
                  </a:lnTo>
                  <a:lnTo>
                    <a:pt x="443" y="157"/>
                  </a:lnTo>
                  <a:lnTo>
                    <a:pt x="447" y="158"/>
                  </a:lnTo>
                  <a:lnTo>
                    <a:pt x="452" y="160"/>
                  </a:lnTo>
                  <a:lnTo>
                    <a:pt x="456" y="161"/>
                  </a:lnTo>
                  <a:lnTo>
                    <a:pt x="460" y="163"/>
                  </a:lnTo>
                  <a:lnTo>
                    <a:pt x="464" y="164"/>
                  </a:lnTo>
                  <a:lnTo>
                    <a:pt x="468" y="165"/>
                  </a:lnTo>
                  <a:lnTo>
                    <a:pt x="472" y="167"/>
                  </a:lnTo>
                  <a:lnTo>
                    <a:pt x="476" y="168"/>
                  </a:lnTo>
                  <a:lnTo>
                    <a:pt x="480" y="170"/>
                  </a:lnTo>
                  <a:lnTo>
                    <a:pt x="484" y="171"/>
                  </a:lnTo>
                  <a:lnTo>
                    <a:pt x="488" y="173"/>
                  </a:lnTo>
                  <a:lnTo>
                    <a:pt x="492" y="174"/>
                  </a:lnTo>
                  <a:lnTo>
                    <a:pt x="496" y="175"/>
                  </a:lnTo>
                  <a:lnTo>
                    <a:pt x="500" y="177"/>
                  </a:lnTo>
                  <a:lnTo>
                    <a:pt x="504" y="178"/>
                  </a:lnTo>
                  <a:lnTo>
                    <a:pt x="509" y="180"/>
                  </a:lnTo>
                  <a:lnTo>
                    <a:pt x="513" y="181"/>
                  </a:lnTo>
                  <a:lnTo>
                    <a:pt x="517" y="183"/>
                  </a:lnTo>
                  <a:lnTo>
                    <a:pt x="521" y="184"/>
                  </a:lnTo>
                  <a:lnTo>
                    <a:pt x="525" y="186"/>
                  </a:lnTo>
                  <a:lnTo>
                    <a:pt x="529" y="187"/>
                  </a:lnTo>
                  <a:lnTo>
                    <a:pt x="533" y="188"/>
                  </a:lnTo>
                  <a:lnTo>
                    <a:pt x="537" y="190"/>
                  </a:lnTo>
                  <a:lnTo>
                    <a:pt x="541" y="191"/>
                  </a:lnTo>
                  <a:lnTo>
                    <a:pt x="545" y="193"/>
                  </a:lnTo>
                  <a:lnTo>
                    <a:pt x="549" y="194"/>
                  </a:lnTo>
                  <a:lnTo>
                    <a:pt x="553" y="196"/>
                  </a:lnTo>
                  <a:lnTo>
                    <a:pt x="557" y="197"/>
                  </a:lnTo>
                  <a:lnTo>
                    <a:pt x="561" y="199"/>
                  </a:lnTo>
                  <a:lnTo>
                    <a:pt x="565" y="200"/>
                  </a:lnTo>
                  <a:lnTo>
                    <a:pt x="570" y="201"/>
                  </a:lnTo>
                  <a:lnTo>
                    <a:pt x="574" y="203"/>
                  </a:lnTo>
                  <a:lnTo>
                    <a:pt x="578" y="204"/>
                  </a:lnTo>
                  <a:lnTo>
                    <a:pt x="582" y="206"/>
                  </a:lnTo>
                  <a:lnTo>
                    <a:pt x="586" y="207"/>
                  </a:lnTo>
                  <a:lnTo>
                    <a:pt x="590" y="209"/>
                  </a:lnTo>
                  <a:lnTo>
                    <a:pt x="594" y="210"/>
                  </a:lnTo>
                  <a:lnTo>
                    <a:pt x="598" y="212"/>
                  </a:lnTo>
                  <a:lnTo>
                    <a:pt x="602" y="213"/>
                  </a:lnTo>
                  <a:lnTo>
                    <a:pt x="606" y="214"/>
                  </a:lnTo>
                  <a:lnTo>
                    <a:pt x="610" y="216"/>
                  </a:lnTo>
                  <a:lnTo>
                    <a:pt x="614" y="217"/>
                  </a:lnTo>
                  <a:lnTo>
                    <a:pt x="618" y="219"/>
                  </a:lnTo>
                  <a:lnTo>
                    <a:pt x="622" y="220"/>
                  </a:lnTo>
                  <a:lnTo>
                    <a:pt x="626" y="222"/>
                  </a:lnTo>
                  <a:lnTo>
                    <a:pt x="631" y="223"/>
                  </a:lnTo>
                  <a:lnTo>
                    <a:pt x="635" y="224"/>
                  </a:lnTo>
                  <a:lnTo>
                    <a:pt x="639" y="226"/>
                  </a:lnTo>
                  <a:lnTo>
                    <a:pt x="643" y="227"/>
                  </a:lnTo>
                  <a:lnTo>
                    <a:pt x="647" y="229"/>
                  </a:lnTo>
                  <a:lnTo>
                    <a:pt x="651" y="230"/>
                  </a:lnTo>
                  <a:lnTo>
                    <a:pt x="655" y="232"/>
                  </a:lnTo>
                  <a:lnTo>
                    <a:pt x="659" y="233"/>
                  </a:lnTo>
                  <a:lnTo>
                    <a:pt x="663" y="235"/>
                  </a:lnTo>
                  <a:lnTo>
                    <a:pt x="667" y="236"/>
                  </a:lnTo>
                  <a:lnTo>
                    <a:pt x="671" y="237"/>
                  </a:lnTo>
                  <a:lnTo>
                    <a:pt x="675" y="239"/>
                  </a:lnTo>
                  <a:lnTo>
                    <a:pt x="679" y="240"/>
                  </a:lnTo>
                  <a:lnTo>
                    <a:pt x="683" y="242"/>
                  </a:lnTo>
                  <a:lnTo>
                    <a:pt x="688" y="243"/>
                  </a:lnTo>
                  <a:lnTo>
                    <a:pt x="692" y="245"/>
                  </a:lnTo>
                  <a:lnTo>
                    <a:pt x="696" y="246"/>
                  </a:lnTo>
                  <a:lnTo>
                    <a:pt x="700" y="248"/>
                  </a:lnTo>
                  <a:lnTo>
                    <a:pt x="704" y="249"/>
                  </a:lnTo>
                  <a:lnTo>
                    <a:pt x="708" y="250"/>
                  </a:lnTo>
                  <a:lnTo>
                    <a:pt x="712" y="252"/>
                  </a:lnTo>
                  <a:lnTo>
                    <a:pt x="716" y="253"/>
                  </a:lnTo>
                  <a:lnTo>
                    <a:pt x="720" y="255"/>
                  </a:lnTo>
                  <a:lnTo>
                    <a:pt x="724" y="256"/>
                  </a:lnTo>
                  <a:lnTo>
                    <a:pt x="728" y="258"/>
                  </a:lnTo>
                  <a:lnTo>
                    <a:pt x="732" y="259"/>
                  </a:lnTo>
                  <a:lnTo>
                    <a:pt x="736" y="261"/>
                  </a:lnTo>
                  <a:lnTo>
                    <a:pt x="740" y="262"/>
                  </a:lnTo>
                  <a:lnTo>
                    <a:pt x="744" y="263"/>
                  </a:lnTo>
                  <a:lnTo>
                    <a:pt x="749" y="265"/>
                  </a:lnTo>
                  <a:lnTo>
                    <a:pt x="753" y="266"/>
                  </a:lnTo>
                  <a:lnTo>
                    <a:pt x="757" y="268"/>
                  </a:lnTo>
                  <a:lnTo>
                    <a:pt x="761" y="269"/>
                  </a:lnTo>
                  <a:lnTo>
                    <a:pt x="765" y="271"/>
                  </a:lnTo>
                  <a:lnTo>
                    <a:pt x="769" y="272"/>
                  </a:lnTo>
                  <a:lnTo>
                    <a:pt x="773" y="273"/>
                  </a:lnTo>
                  <a:lnTo>
                    <a:pt x="777" y="275"/>
                  </a:lnTo>
                  <a:lnTo>
                    <a:pt x="781" y="276"/>
                  </a:lnTo>
                  <a:lnTo>
                    <a:pt x="785" y="278"/>
                  </a:lnTo>
                  <a:lnTo>
                    <a:pt x="789" y="279"/>
                  </a:lnTo>
                  <a:lnTo>
                    <a:pt x="793" y="281"/>
                  </a:lnTo>
                  <a:lnTo>
                    <a:pt x="797" y="282"/>
                  </a:lnTo>
                  <a:lnTo>
                    <a:pt x="801" y="284"/>
                  </a:lnTo>
                  <a:lnTo>
                    <a:pt x="805" y="285"/>
                  </a:lnTo>
                  <a:lnTo>
                    <a:pt x="810" y="286"/>
                  </a:lnTo>
                  <a:lnTo>
                    <a:pt x="814" y="288"/>
                  </a:lnTo>
                  <a:lnTo>
                    <a:pt x="818" y="289"/>
                  </a:lnTo>
                  <a:lnTo>
                    <a:pt x="822" y="291"/>
                  </a:lnTo>
                  <a:lnTo>
                    <a:pt x="826" y="292"/>
                  </a:lnTo>
                  <a:lnTo>
                    <a:pt x="830" y="294"/>
                  </a:lnTo>
                  <a:lnTo>
                    <a:pt x="834" y="295"/>
                  </a:lnTo>
                  <a:lnTo>
                    <a:pt x="838" y="297"/>
                  </a:lnTo>
                  <a:lnTo>
                    <a:pt x="842" y="298"/>
                  </a:lnTo>
                  <a:lnTo>
                    <a:pt x="846" y="299"/>
                  </a:lnTo>
                  <a:lnTo>
                    <a:pt x="850" y="301"/>
                  </a:lnTo>
                  <a:lnTo>
                    <a:pt x="854" y="302"/>
                  </a:lnTo>
                  <a:lnTo>
                    <a:pt x="858" y="304"/>
                  </a:lnTo>
                  <a:lnTo>
                    <a:pt x="862" y="305"/>
                  </a:lnTo>
                  <a:lnTo>
                    <a:pt x="867" y="307"/>
                  </a:lnTo>
                  <a:lnTo>
                    <a:pt x="871" y="308"/>
                  </a:lnTo>
                  <a:lnTo>
                    <a:pt x="875" y="309"/>
                  </a:lnTo>
                  <a:lnTo>
                    <a:pt x="879" y="311"/>
                  </a:lnTo>
                  <a:lnTo>
                    <a:pt x="883" y="312"/>
                  </a:lnTo>
                  <a:lnTo>
                    <a:pt x="887" y="314"/>
                  </a:lnTo>
                  <a:lnTo>
                    <a:pt x="891" y="315"/>
                  </a:lnTo>
                  <a:lnTo>
                    <a:pt x="895" y="317"/>
                  </a:lnTo>
                  <a:lnTo>
                    <a:pt x="899" y="318"/>
                  </a:lnTo>
                  <a:lnTo>
                    <a:pt x="903" y="320"/>
                  </a:lnTo>
                </a:path>
              </a:pathLst>
            </a:custGeom>
            <a:noFill/>
            <a:ln w="635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84" name="Rectangle 532"/>
            <p:cNvSpPr>
              <a:spLocks noChangeArrowheads="1"/>
            </p:cNvSpPr>
            <p:nvPr/>
          </p:nvSpPr>
          <p:spPr bwMode="auto">
            <a:xfrm>
              <a:off x="4487" y="1523"/>
              <a:ext cx="453" cy="219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85" name="Rectangle 533"/>
            <p:cNvSpPr>
              <a:spLocks noChangeArrowheads="1"/>
            </p:cNvSpPr>
            <p:nvPr/>
          </p:nvSpPr>
          <p:spPr bwMode="auto">
            <a:xfrm>
              <a:off x="4499" y="1554"/>
              <a:ext cx="271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800" b="1">
                  <a:solidFill>
                    <a:srgbClr val="FF0000"/>
                  </a:solidFill>
                  <a:latin typeface="Arial" panose="020B0604020202020204" pitchFamily="34" charset="0"/>
                </a:rPr>
                <a:t>y = 27,3e</a:t>
              </a:r>
              <a:endParaRPr lang="fr-FR" altLang="fr-FR" sz="1800" i="1">
                <a:latin typeface="Arial" panose="020B0604020202020204" pitchFamily="34" charset="0"/>
              </a:endParaRPr>
            </a:p>
          </p:txBody>
        </p:sp>
        <p:sp>
          <p:nvSpPr>
            <p:cNvPr id="64786" name="Rectangle 534"/>
            <p:cNvSpPr>
              <a:spLocks noChangeArrowheads="1"/>
            </p:cNvSpPr>
            <p:nvPr/>
          </p:nvSpPr>
          <p:spPr bwMode="auto">
            <a:xfrm>
              <a:off x="4779" y="1543"/>
              <a:ext cx="164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600" b="1">
                  <a:solidFill>
                    <a:srgbClr val="FF0000"/>
                  </a:solidFill>
                  <a:latin typeface="Arial" panose="020B0604020202020204" pitchFamily="34" charset="0"/>
                </a:rPr>
                <a:t>-0,012x</a:t>
              </a:r>
              <a:endParaRPr lang="fr-FR" altLang="fr-FR" sz="1800" i="1">
                <a:latin typeface="Arial" panose="020B0604020202020204" pitchFamily="34" charset="0"/>
              </a:endParaRPr>
            </a:p>
          </p:txBody>
        </p:sp>
        <p:sp>
          <p:nvSpPr>
            <p:cNvPr id="64787" name="Rectangle 535"/>
            <p:cNvSpPr>
              <a:spLocks noChangeArrowheads="1"/>
            </p:cNvSpPr>
            <p:nvPr/>
          </p:nvSpPr>
          <p:spPr bwMode="auto">
            <a:xfrm>
              <a:off x="4576" y="1647"/>
              <a:ext cx="4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800" b="1">
                  <a:solidFill>
                    <a:srgbClr val="FF0000"/>
                  </a:solidFill>
                  <a:latin typeface="Arial" panose="020B0604020202020204" pitchFamily="34" charset="0"/>
                </a:rPr>
                <a:t>R</a:t>
              </a:r>
              <a:endParaRPr lang="fr-FR" altLang="fr-FR" sz="1800" i="1">
                <a:latin typeface="Arial" panose="020B0604020202020204" pitchFamily="34" charset="0"/>
              </a:endParaRPr>
            </a:p>
          </p:txBody>
        </p:sp>
        <p:sp>
          <p:nvSpPr>
            <p:cNvPr id="64788" name="Rectangle 536"/>
            <p:cNvSpPr>
              <a:spLocks noChangeArrowheads="1"/>
            </p:cNvSpPr>
            <p:nvPr/>
          </p:nvSpPr>
          <p:spPr bwMode="auto">
            <a:xfrm>
              <a:off x="4621" y="1636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600" b="1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  <a:endParaRPr lang="fr-FR" altLang="fr-FR" sz="1800" i="1">
                <a:latin typeface="Arial" panose="020B0604020202020204" pitchFamily="34" charset="0"/>
              </a:endParaRPr>
            </a:p>
          </p:txBody>
        </p:sp>
        <p:sp>
          <p:nvSpPr>
            <p:cNvPr id="64789" name="Rectangle 537"/>
            <p:cNvSpPr>
              <a:spLocks noChangeArrowheads="1"/>
            </p:cNvSpPr>
            <p:nvPr/>
          </p:nvSpPr>
          <p:spPr bwMode="auto">
            <a:xfrm>
              <a:off x="4646" y="1647"/>
              <a:ext cx="199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800" b="1">
                  <a:solidFill>
                    <a:srgbClr val="FF0000"/>
                  </a:solidFill>
                  <a:latin typeface="Arial" panose="020B0604020202020204" pitchFamily="34" charset="0"/>
                </a:rPr>
                <a:t> = 0,99</a:t>
              </a:r>
              <a:endParaRPr lang="fr-FR" altLang="fr-FR" sz="1800" i="1">
                <a:latin typeface="Arial" panose="020B0604020202020204" pitchFamily="34" charset="0"/>
              </a:endParaRPr>
            </a:p>
          </p:txBody>
        </p:sp>
        <p:sp>
          <p:nvSpPr>
            <p:cNvPr id="64790" name="Rectangle 538"/>
            <p:cNvSpPr>
              <a:spLocks noChangeArrowheads="1"/>
            </p:cNvSpPr>
            <p:nvPr/>
          </p:nvSpPr>
          <p:spPr bwMode="auto">
            <a:xfrm>
              <a:off x="4237" y="2152"/>
              <a:ext cx="453" cy="219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8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91" name="Rectangle 539"/>
            <p:cNvSpPr>
              <a:spLocks noChangeArrowheads="1"/>
            </p:cNvSpPr>
            <p:nvPr/>
          </p:nvSpPr>
          <p:spPr bwMode="auto">
            <a:xfrm>
              <a:off x="4249" y="2183"/>
              <a:ext cx="271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800" b="1">
                  <a:solidFill>
                    <a:srgbClr val="008000"/>
                  </a:solidFill>
                  <a:latin typeface="Arial" panose="020B0604020202020204" pitchFamily="34" charset="0"/>
                </a:rPr>
                <a:t>y = 6,18e</a:t>
              </a:r>
              <a:endParaRPr lang="fr-FR" altLang="fr-FR" sz="1800" i="1">
                <a:latin typeface="Arial" panose="020B0604020202020204" pitchFamily="34" charset="0"/>
              </a:endParaRPr>
            </a:p>
          </p:txBody>
        </p:sp>
        <p:sp>
          <p:nvSpPr>
            <p:cNvPr id="64792" name="Rectangle 540"/>
            <p:cNvSpPr>
              <a:spLocks noChangeArrowheads="1"/>
            </p:cNvSpPr>
            <p:nvPr/>
          </p:nvSpPr>
          <p:spPr bwMode="auto">
            <a:xfrm>
              <a:off x="4528" y="2173"/>
              <a:ext cx="164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600" b="1">
                  <a:solidFill>
                    <a:srgbClr val="008000"/>
                  </a:solidFill>
                  <a:latin typeface="Arial" panose="020B0604020202020204" pitchFamily="34" charset="0"/>
                </a:rPr>
                <a:t>-0,012x</a:t>
              </a:r>
              <a:endParaRPr lang="fr-FR" altLang="fr-FR" sz="1800" i="1">
                <a:latin typeface="Arial" panose="020B0604020202020204" pitchFamily="34" charset="0"/>
              </a:endParaRPr>
            </a:p>
          </p:txBody>
        </p:sp>
        <p:sp>
          <p:nvSpPr>
            <p:cNvPr id="64793" name="Rectangle 541"/>
            <p:cNvSpPr>
              <a:spLocks noChangeArrowheads="1"/>
            </p:cNvSpPr>
            <p:nvPr/>
          </p:nvSpPr>
          <p:spPr bwMode="auto">
            <a:xfrm>
              <a:off x="4326" y="2276"/>
              <a:ext cx="4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800" b="1">
                  <a:solidFill>
                    <a:srgbClr val="008000"/>
                  </a:solidFill>
                  <a:latin typeface="Arial" panose="020B0604020202020204" pitchFamily="34" charset="0"/>
                </a:rPr>
                <a:t>R</a:t>
              </a:r>
              <a:endParaRPr lang="fr-FR" altLang="fr-FR" sz="1800" i="1">
                <a:latin typeface="Arial" panose="020B0604020202020204" pitchFamily="34" charset="0"/>
              </a:endParaRPr>
            </a:p>
          </p:txBody>
        </p:sp>
        <p:sp>
          <p:nvSpPr>
            <p:cNvPr id="64794" name="Rectangle 542"/>
            <p:cNvSpPr>
              <a:spLocks noChangeArrowheads="1"/>
            </p:cNvSpPr>
            <p:nvPr/>
          </p:nvSpPr>
          <p:spPr bwMode="auto">
            <a:xfrm>
              <a:off x="4371" y="2266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600" b="1">
                  <a:solidFill>
                    <a:srgbClr val="008000"/>
                  </a:solidFill>
                  <a:latin typeface="Arial" panose="020B0604020202020204" pitchFamily="34" charset="0"/>
                </a:rPr>
                <a:t>2</a:t>
              </a:r>
              <a:endParaRPr lang="fr-FR" altLang="fr-FR" sz="1800" i="1">
                <a:latin typeface="Arial" panose="020B0604020202020204" pitchFamily="34" charset="0"/>
              </a:endParaRPr>
            </a:p>
          </p:txBody>
        </p:sp>
        <p:sp>
          <p:nvSpPr>
            <p:cNvPr id="64795" name="Rectangle 543"/>
            <p:cNvSpPr>
              <a:spLocks noChangeArrowheads="1"/>
            </p:cNvSpPr>
            <p:nvPr/>
          </p:nvSpPr>
          <p:spPr bwMode="auto">
            <a:xfrm>
              <a:off x="4396" y="2276"/>
              <a:ext cx="199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800" b="1">
                  <a:solidFill>
                    <a:srgbClr val="008000"/>
                  </a:solidFill>
                  <a:latin typeface="Arial" panose="020B0604020202020204" pitchFamily="34" charset="0"/>
                </a:rPr>
                <a:t> = 0,98</a:t>
              </a:r>
              <a:endParaRPr lang="fr-FR" altLang="fr-FR" sz="1800" i="1">
                <a:latin typeface="Arial" panose="020B0604020202020204" pitchFamily="34" charset="0"/>
              </a:endParaRPr>
            </a:p>
          </p:txBody>
        </p:sp>
        <p:sp>
          <p:nvSpPr>
            <p:cNvPr id="64796" name="Rectangle 544"/>
            <p:cNvSpPr>
              <a:spLocks noChangeArrowheads="1"/>
            </p:cNvSpPr>
            <p:nvPr/>
          </p:nvSpPr>
          <p:spPr bwMode="auto">
            <a:xfrm>
              <a:off x="3452" y="2215"/>
              <a:ext cx="141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900" b="1">
                  <a:solidFill>
                    <a:srgbClr val="000000"/>
                  </a:solidFill>
                  <a:latin typeface="Arial" panose="020B0604020202020204" pitchFamily="34" charset="0"/>
                </a:rPr>
                <a:t>0,01</a:t>
              </a:r>
              <a:endParaRPr lang="fr-FR" altLang="fr-FR" sz="900" i="1">
                <a:latin typeface="Arial" panose="020B0604020202020204" pitchFamily="34" charset="0"/>
              </a:endParaRPr>
            </a:p>
          </p:txBody>
        </p:sp>
        <p:sp>
          <p:nvSpPr>
            <p:cNvPr id="64797" name="Rectangle 545"/>
            <p:cNvSpPr>
              <a:spLocks noChangeArrowheads="1"/>
            </p:cNvSpPr>
            <p:nvPr/>
          </p:nvSpPr>
          <p:spPr bwMode="auto">
            <a:xfrm>
              <a:off x="3479" y="2016"/>
              <a:ext cx="101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900" b="1">
                  <a:solidFill>
                    <a:srgbClr val="000000"/>
                  </a:solidFill>
                  <a:latin typeface="Arial" panose="020B0604020202020204" pitchFamily="34" charset="0"/>
                </a:rPr>
                <a:t>0,1</a:t>
              </a:r>
              <a:endParaRPr lang="fr-FR" altLang="fr-FR" sz="900" i="1">
                <a:latin typeface="Arial" panose="020B0604020202020204" pitchFamily="34" charset="0"/>
              </a:endParaRPr>
            </a:p>
          </p:txBody>
        </p:sp>
        <p:sp>
          <p:nvSpPr>
            <p:cNvPr id="64798" name="Rectangle 546"/>
            <p:cNvSpPr>
              <a:spLocks noChangeArrowheads="1"/>
            </p:cNvSpPr>
            <p:nvPr/>
          </p:nvSpPr>
          <p:spPr bwMode="auto">
            <a:xfrm>
              <a:off x="3520" y="1819"/>
              <a:ext cx="40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900" b="1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  <a:endParaRPr lang="fr-FR" altLang="fr-FR" sz="900" i="1">
                <a:latin typeface="Arial" panose="020B0604020202020204" pitchFamily="34" charset="0"/>
              </a:endParaRPr>
            </a:p>
          </p:txBody>
        </p:sp>
        <p:sp>
          <p:nvSpPr>
            <p:cNvPr id="64799" name="Rectangle 547"/>
            <p:cNvSpPr>
              <a:spLocks noChangeArrowheads="1"/>
            </p:cNvSpPr>
            <p:nvPr/>
          </p:nvSpPr>
          <p:spPr bwMode="auto">
            <a:xfrm>
              <a:off x="3493" y="1620"/>
              <a:ext cx="81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900" b="1">
                  <a:solidFill>
                    <a:srgbClr val="000000"/>
                  </a:solidFill>
                  <a:latin typeface="Arial" panose="020B0604020202020204" pitchFamily="34" charset="0"/>
                </a:rPr>
                <a:t>10</a:t>
              </a:r>
              <a:endParaRPr lang="fr-FR" altLang="fr-FR" sz="900" i="1">
                <a:latin typeface="Arial" panose="020B0604020202020204" pitchFamily="34" charset="0"/>
              </a:endParaRPr>
            </a:p>
          </p:txBody>
        </p:sp>
        <p:sp>
          <p:nvSpPr>
            <p:cNvPr id="64800" name="Rectangle 548"/>
            <p:cNvSpPr>
              <a:spLocks noChangeArrowheads="1"/>
            </p:cNvSpPr>
            <p:nvPr/>
          </p:nvSpPr>
          <p:spPr bwMode="auto">
            <a:xfrm>
              <a:off x="3467" y="1422"/>
              <a:ext cx="121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900" b="1">
                  <a:solidFill>
                    <a:srgbClr val="000000"/>
                  </a:solidFill>
                  <a:latin typeface="Arial" panose="020B0604020202020204" pitchFamily="34" charset="0"/>
                </a:rPr>
                <a:t>100</a:t>
              </a:r>
              <a:endParaRPr lang="fr-FR" altLang="fr-FR" sz="900" i="1">
                <a:latin typeface="Arial" panose="020B0604020202020204" pitchFamily="34" charset="0"/>
              </a:endParaRPr>
            </a:p>
          </p:txBody>
        </p:sp>
        <p:sp>
          <p:nvSpPr>
            <p:cNvPr id="64801" name="Rectangle 549"/>
            <p:cNvSpPr>
              <a:spLocks noChangeArrowheads="1"/>
            </p:cNvSpPr>
            <p:nvPr/>
          </p:nvSpPr>
          <p:spPr bwMode="auto">
            <a:xfrm>
              <a:off x="3620" y="2506"/>
              <a:ext cx="3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800" b="1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  <a:endParaRPr lang="fr-FR" altLang="fr-FR" sz="800" i="1">
                <a:latin typeface="Arial" panose="020B0604020202020204" pitchFamily="34" charset="0"/>
              </a:endParaRPr>
            </a:p>
          </p:txBody>
        </p:sp>
        <p:sp>
          <p:nvSpPr>
            <p:cNvPr id="64802" name="Rectangle 550"/>
            <p:cNvSpPr>
              <a:spLocks noChangeArrowheads="1"/>
            </p:cNvSpPr>
            <p:nvPr/>
          </p:nvSpPr>
          <p:spPr bwMode="auto">
            <a:xfrm>
              <a:off x="3755" y="2506"/>
              <a:ext cx="7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800" b="1">
                  <a:solidFill>
                    <a:srgbClr val="000000"/>
                  </a:solidFill>
                  <a:latin typeface="Arial" panose="020B0604020202020204" pitchFamily="34" charset="0"/>
                </a:rPr>
                <a:t>50</a:t>
              </a:r>
              <a:endParaRPr lang="fr-FR" altLang="fr-FR" sz="800" i="1">
                <a:latin typeface="Arial" panose="020B0604020202020204" pitchFamily="34" charset="0"/>
              </a:endParaRPr>
            </a:p>
          </p:txBody>
        </p:sp>
        <p:sp>
          <p:nvSpPr>
            <p:cNvPr id="64803" name="Rectangle 551"/>
            <p:cNvSpPr>
              <a:spLocks noChangeArrowheads="1"/>
            </p:cNvSpPr>
            <p:nvPr/>
          </p:nvSpPr>
          <p:spPr bwMode="auto">
            <a:xfrm>
              <a:off x="3889" y="2506"/>
              <a:ext cx="108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800" b="1">
                  <a:solidFill>
                    <a:srgbClr val="000000"/>
                  </a:solidFill>
                  <a:latin typeface="Arial" panose="020B0604020202020204" pitchFamily="34" charset="0"/>
                </a:rPr>
                <a:t>100</a:t>
              </a:r>
              <a:endParaRPr lang="fr-FR" altLang="fr-FR" sz="800" i="1">
                <a:latin typeface="Arial" panose="020B0604020202020204" pitchFamily="34" charset="0"/>
              </a:endParaRPr>
            </a:p>
          </p:txBody>
        </p:sp>
        <p:sp>
          <p:nvSpPr>
            <p:cNvPr id="64804" name="Rectangle 552"/>
            <p:cNvSpPr>
              <a:spLocks noChangeArrowheads="1"/>
            </p:cNvSpPr>
            <p:nvPr/>
          </p:nvSpPr>
          <p:spPr bwMode="auto">
            <a:xfrm>
              <a:off x="4038" y="2506"/>
              <a:ext cx="108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800" b="1">
                  <a:solidFill>
                    <a:srgbClr val="000000"/>
                  </a:solidFill>
                  <a:latin typeface="Arial" panose="020B0604020202020204" pitchFamily="34" charset="0"/>
                </a:rPr>
                <a:t>150</a:t>
              </a:r>
              <a:endParaRPr lang="fr-FR" altLang="fr-FR" sz="800" i="1">
                <a:latin typeface="Arial" panose="020B0604020202020204" pitchFamily="34" charset="0"/>
              </a:endParaRPr>
            </a:p>
          </p:txBody>
        </p:sp>
        <p:sp>
          <p:nvSpPr>
            <p:cNvPr id="64805" name="Rectangle 553"/>
            <p:cNvSpPr>
              <a:spLocks noChangeArrowheads="1"/>
            </p:cNvSpPr>
            <p:nvPr/>
          </p:nvSpPr>
          <p:spPr bwMode="auto">
            <a:xfrm>
              <a:off x="4185" y="2506"/>
              <a:ext cx="108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800" b="1">
                  <a:solidFill>
                    <a:srgbClr val="000000"/>
                  </a:solidFill>
                  <a:latin typeface="Arial" panose="020B0604020202020204" pitchFamily="34" charset="0"/>
                </a:rPr>
                <a:t>200</a:t>
              </a:r>
              <a:endParaRPr lang="fr-FR" altLang="fr-FR" sz="800" i="1">
                <a:latin typeface="Arial" panose="020B0604020202020204" pitchFamily="34" charset="0"/>
              </a:endParaRPr>
            </a:p>
          </p:txBody>
        </p:sp>
        <p:sp>
          <p:nvSpPr>
            <p:cNvPr id="64806" name="Rectangle 554"/>
            <p:cNvSpPr>
              <a:spLocks noChangeArrowheads="1"/>
            </p:cNvSpPr>
            <p:nvPr/>
          </p:nvSpPr>
          <p:spPr bwMode="auto">
            <a:xfrm>
              <a:off x="4334" y="2506"/>
              <a:ext cx="108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800" b="1">
                  <a:solidFill>
                    <a:srgbClr val="000000"/>
                  </a:solidFill>
                  <a:latin typeface="Arial" panose="020B0604020202020204" pitchFamily="34" charset="0"/>
                </a:rPr>
                <a:t>250</a:t>
              </a:r>
              <a:endParaRPr lang="fr-FR" altLang="fr-FR" sz="800" i="1">
                <a:latin typeface="Arial" panose="020B0604020202020204" pitchFamily="34" charset="0"/>
              </a:endParaRPr>
            </a:p>
          </p:txBody>
        </p:sp>
        <p:sp>
          <p:nvSpPr>
            <p:cNvPr id="64807" name="Rectangle 555"/>
            <p:cNvSpPr>
              <a:spLocks noChangeArrowheads="1"/>
            </p:cNvSpPr>
            <p:nvPr/>
          </p:nvSpPr>
          <p:spPr bwMode="auto">
            <a:xfrm>
              <a:off x="4481" y="2506"/>
              <a:ext cx="108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800" b="1">
                  <a:solidFill>
                    <a:srgbClr val="000000"/>
                  </a:solidFill>
                  <a:latin typeface="Arial" panose="020B0604020202020204" pitchFamily="34" charset="0"/>
                </a:rPr>
                <a:t>300</a:t>
              </a:r>
              <a:endParaRPr lang="fr-FR" altLang="fr-FR" sz="800" i="1">
                <a:latin typeface="Arial" panose="020B0604020202020204" pitchFamily="34" charset="0"/>
              </a:endParaRPr>
            </a:p>
          </p:txBody>
        </p:sp>
        <p:sp>
          <p:nvSpPr>
            <p:cNvPr id="64808" name="Rectangle 556"/>
            <p:cNvSpPr>
              <a:spLocks noChangeArrowheads="1"/>
            </p:cNvSpPr>
            <p:nvPr/>
          </p:nvSpPr>
          <p:spPr bwMode="auto">
            <a:xfrm>
              <a:off x="4630" y="2506"/>
              <a:ext cx="108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800" b="1">
                  <a:solidFill>
                    <a:srgbClr val="000000"/>
                  </a:solidFill>
                  <a:latin typeface="Arial" panose="020B0604020202020204" pitchFamily="34" charset="0"/>
                </a:rPr>
                <a:t>350</a:t>
              </a:r>
              <a:endParaRPr lang="fr-FR" altLang="fr-FR" sz="800" i="1">
                <a:latin typeface="Arial" panose="020B0604020202020204" pitchFamily="34" charset="0"/>
              </a:endParaRPr>
            </a:p>
          </p:txBody>
        </p:sp>
        <p:sp>
          <p:nvSpPr>
            <p:cNvPr id="64809" name="Rectangle 557"/>
            <p:cNvSpPr>
              <a:spLocks noChangeArrowheads="1"/>
            </p:cNvSpPr>
            <p:nvPr/>
          </p:nvSpPr>
          <p:spPr bwMode="auto">
            <a:xfrm>
              <a:off x="4777" y="2506"/>
              <a:ext cx="108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800" b="1">
                  <a:solidFill>
                    <a:srgbClr val="000000"/>
                  </a:solidFill>
                  <a:latin typeface="Arial" panose="020B0604020202020204" pitchFamily="34" charset="0"/>
                </a:rPr>
                <a:t>400</a:t>
              </a:r>
              <a:endParaRPr lang="fr-FR" altLang="fr-FR" sz="800" i="1">
                <a:latin typeface="Arial" panose="020B0604020202020204" pitchFamily="34" charset="0"/>
              </a:endParaRPr>
            </a:p>
          </p:txBody>
        </p:sp>
        <p:sp>
          <p:nvSpPr>
            <p:cNvPr id="64810" name="Rectangle 558"/>
            <p:cNvSpPr>
              <a:spLocks noChangeArrowheads="1"/>
            </p:cNvSpPr>
            <p:nvPr/>
          </p:nvSpPr>
          <p:spPr bwMode="auto">
            <a:xfrm>
              <a:off x="4925" y="2506"/>
              <a:ext cx="108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800" b="1">
                  <a:solidFill>
                    <a:srgbClr val="000000"/>
                  </a:solidFill>
                  <a:latin typeface="Arial" panose="020B0604020202020204" pitchFamily="34" charset="0"/>
                </a:rPr>
                <a:t>450</a:t>
              </a:r>
              <a:endParaRPr lang="fr-FR" altLang="fr-FR" sz="800" i="1">
                <a:latin typeface="Arial" panose="020B0604020202020204" pitchFamily="34" charset="0"/>
              </a:endParaRPr>
            </a:p>
          </p:txBody>
        </p:sp>
        <p:sp>
          <p:nvSpPr>
            <p:cNvPr id="64811" name="Rectangle 559"/>
            <p:cNvSpPr>
              <a:spLocks noChangeArrowheads="1"/>
            </p:cNvSpPr>
            <p:nvPr/>
          </p:nvSpPr>
          <p:spPr bwMode="auto">
            <a:xfrm>
              <a:off x="5072" y="2506"/>
              <a:ext cx="108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800" b="1">
                  <a:solidFill>
                    <a:srgbClr val="000000"/>
                  </a:solidFill>
                  <a:latin typeface="Arial" panose="020B0604020202020204" pitchFamily="34" charset="0"/>
                </a:rPr>
                <a:t>500</a:t>
              </a:r>
              <a:endParaRPr lang="fr-FR" altLang="fr-FR" sz="800" i="1">
                <a:latin typeface="Arial" panose="020B0604020202020204" pitchFamily="34" charset="0"/>
              </a:endParaRPr>
            </a:p>
          </p:txBody>
        </p:sp>
        <p:sp>
          <p:nvSpPr>
            <p:cNvPr id="64812" name="Rectangle 560"/>
            <p:cNvSpPr>
              <a:spLocks noChangeArrowheads="1"/>
            </p:cNvSpPr>
            <p:nvPr/>
          </p:nvSpPr>
          <p:spPr bwMode="auto">
            <a:xfrm>
              <a:off x="5221" y="2506"/>
              <a:ext cx="108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800" b="1">
                  <a:solidFill>
                    <a:srgbClr val="000000"/>
                  </a:solidFill>
                  <a:latin typeface="Arial" panose="020B0604020202020204" pitchFamily="34" charset="0"/>
                </a:rPr>
                <a:t>550</a:t>
              </a:r>
              <a:endParaRPr lang="fr-FR" altLang="fr-FR" sz="800" i="1">
                <a:latin typeface="Arial" panose="020B0604020202020204" pitchFamily="34" charset="0"/>
              </a:endParaRPr>
            </a:p>
          </p:txBody>
        </p:sp>
        <p:sp>
          <p:nvSpPr>
            <p:cNvPr id="64813" name="Rectangle 561"/>
            <p:cNvSpPr>
              <a:spLocks noChangeArrowheads="1"/>
            </p:cNvSpPr>
            <p:nvPr/>
          </p:nvSpPr>
          <p:spPr bwMode="auto">
            <a:xfrm>
              <a:off x="5368" y="2506"/>
              <a:ext cx="108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800" b="1">
                  <a:solidFill>
                    <a:srgbClr val="000000"/>
                  </a:solidFill>
                  <a:latin typeface="Arial" panose="020B0604020202020204" pitchFamily="34" charset="0"/>
                </a:rPr>
                <a:t>600</a:t>
              </a:r>
              <a:endParaRPr lang="fr-FR" altLang="fr-FR" sz="800" i="1">
                <a:latin typeface="Arial" panose="020B0604020202020204" pitchFamily="34" charset="0"/>
              </a:endParaRPr>
            </a:p>
          </p:txBody>
        </p:sp>
        <p:sp>
          <p:nvSpPr>
            <p:cNvPr id="64814" name="Rectangle 562"/>
            <p:cNvSpPr>
              <a:spLocks noChangeArrowheads="1"/>
            </p:cNvSpPr>
            <p:nvPr/>
          </p:nvSpPr>
          <p:spPr bwMode="auto">
            <a:xfrm>
              <a:off x="5517" y="2506"/>
              <a:ext cx="108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800" b="1">
                  <a:solidFill>
                    <a:srgbClr val="000000"/>
                  </a:solidFill>
                  <a:latin typeface="Arial" panose="020B0604020202020204" pitchFamily="34" charset="0"/>
                </a:rPr>
                <a:t>650</a:t>
              </a:r>
              <a:endParaRPr lang="fr-FR" altLang="fr-FR" sz="800" i="1">
                <a:latin typeface="Arial" panose="020B0604020202020204" pitchFamily="34" charset="0"/>
              </a:endParaRPr>
            </a:p>
          </p:txBody>
        </p:sp>
        <p:sp>
          <p:nvSpPr>
            <p:cNvPr id="64815" name="Rectangle 563"/>
            <p:cNvSpPr>
              <a:spLocks noChangeArrowheads="1"/>
            </p:cNvSpPr>
            <p:nvPr/>
          </p:nvSpPr>
          <p:spPr bwMode="auto">
            <a:xfrm>
              <a:off x="4086" y="2630"/>
              <a:ext cx="95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800" b="1">
                  <a:solidFill>
                    <a:srgbClr val="000000"/>
                  </a:solidFill>
                  <a:latin typeface="Arial" panose="020B0604020202020204" pitchFamily="34" charset="0"/>
                </a:rPr>
                <a:t>Hauteur de pluie cumulée (mm)</a:t>
              </a:r>
              <a:endParaRPr lang="fr-FR" altLang="fr-FR" sz="1800" i="1">
                <a:latin typeface="Arial" panose="020B0604020202020204" pitchFamily="34" charset="0"/>
              </a:endParaRPr>
            </a:p>
          </p:txBody>
        </p:sp>
        <p:sp>
          <p:nvSpPr>
            <p:cNvPr id="64816" name="Rectangle 564"/>
            <p:cNvSpPr>
              <a:spLocks noChangeArrowheads="1"/>
            </p:cNvSpPr>
            <p:nvPr/>
          </p:nvSpPr>
          <p:spPr bwMode="auto">
            <a:xfrm rot="16200000">
              <a:off x="2848" y="1901"/>
              <a:ext cx="98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1200" b="1">
                  <a:solidFill>
                    <a:srgbClr val="000000"/>
                  </a:solidFill>
                  <a:latin typeface="Arial" panose="020B0604020202020204" pitchFamily="34" charset="0"/>
                </a:rPr>
                <a:t>Benzalkonium (mg/L)</a:t>
              </a:r>
              <a:endParaRPr lang="fr-FR" altLang="fr-FR" sz="1200" i="1">
                <a:latin typeface="Arial" panose="020B0604020202020204" pitchFamily="34" charset="0"/>
              </a:endParaRPr>
            </a:p>
          </p:txBody>
        </p:sp>
        <p:sp>
          <p:nvSpPr>
            <p:cNvPr id="64817" name="Rectangle 565"/>
            <p:cNvSpPr>
              <a:spLocks noChangeArrowheads="1"/>
            </p:cNvSpPr>
            <p:nvPr/>
          </p:nvSpPr>
          <p:spPr bwMode="auto">
            <a:xfrm>
              <a:off x="5085" y="1893"/>
              <a:ext cx="465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800" b="1">
                  <a:solidFill>
                    <a:srgbClr val="000000"/>
                  </a:solidFill>
                  <a:latin typeface="Arial" panose="020B0604020202020204" pitchFamily="34" charset="0"/>
                </a:rPr>
                <a:t>EC50 Poissons</a:t>
              </a:r>
              <a:endParaRPr lang="fr-FR" altLang="fr-FR" sz="800" i="1">
                <a:latin typeface="Arial" panose="020B0604020202020204" pitchFamily="34" charset="0"/>
              </a:endParaRPr>
            </a:p>
          </p:txBody>
        </p:sp>
        <p:sp>
          <p:nvSpPr>
            <p:cNvPr id="64818" name="Rectangle 566"/>
            <p:cNvSpPr>
              <a:spLocks noChangeArrowheads="1"/>
            </p:cNvSpPr>
            <p:nvPr/>
          </p:nvSpPr>
          <p:spPr bwMode="auto">
            <a:xfrm>
              <a:off x="3659" y="2307"/>
              <a:ext cx="52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800" b="1">
                  <a:solidFill>
                    <a:srgbClr val="000000"/>
                  </a:solidFill>
                  <a:latin typeface="Arial" panose="020B0604020202020204" pitchFamily="34" charset="0"/>
                </a:rPr>
                <a:t>EC50 Invertébrés</a:t>
              </a:r>
              <a:endParaRPr lang="fr-FR" altLang="fr-FR" sz="800" i="1">
                <a:latin typeface="Arial" panose="020B0604020202020204" pitchFamily="34" charset="0"/>
              </a:endParaRPr>
            </a:p>
          </p:txBody>
        </p:sp>
        <p:sp>
          <p:nvSpPr>
            <p:cNvPr id="64819" name="Rectangle 567"/>
            <p:cNvSpPr>
              <a:spLocks noChangeArrowheads="1"/>
            </p:cNvSpPr>
            <p:nvPr/>
          </p:nvSpPr>
          <p:spPr bwMode="auto">
            <a:xfrm>
              <a:off x="4261" y="1335"/>
              <a:ext cx="57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1000" b="1">
                  <a:solidFill>
                    <a:srgbClr val="000000"/>
                  </a:solidFill>
                  <a:latin typeface="Arial" panose="020B0604020202020204" pitchFamily="34" charset="0"/>
                </a:rPr>
                <a:t>Tuiles usagées</a:t>
              </a:r>
              <a:endParaRPr lang="fr-FR" altLang="fr-FR" sz="1000" i="1">
                <a:latin typeface="Arial" panose="020B0604020202020204" pitchFamily="34" charset="0"/>
              </a:endParaRPr>
            </a:p>
          </p:txBody>
        </p:sp>
      </p:grpSp>
      <p:sp>
        <p:nvSpPr>
          <p:cNvPr id="64519" name="Rectangle 568"/>
          <p:cNvSpPr>
            <a:spLocks noChangeArrowheads="1"/>
          </p:cNvSpPr>
          <p:nvPr/>
        </p:nvSpPr>
        <p:spPr bwMode="auto">
          <a:xfrm>
            <a:off x="3721163" y="5424543"/>
            <a:ext cx="7382266" cy="86177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600" dirty="0">
                <a:latin typeface="Arial" panose="020B0604020202020204" pitchFamily="34" charset="0"/>
              </a:rPr>
              <a:t>Très fortes émissions sur les premières </a:t>
            </a:r>
            <a:r>
              <a:rPr lang="fr-FR" altLang="fr-FR" sz="1600" dirty="0" smtClean="0">
                <a:latin typeface="Arial" panose="020B0604020202020204" pitchFamily="34" charset="0"/>
              </a:rPr>
              <a:t>pluies, Loi </a:t>
            </a:r>
            <a:r>
              <a:rPr lang="fr-FR" altLang="fr-FR" sz="1600" dirty="0">
                <a:latin typeface="Arial" panose="020B0604020202020204" pitchFamily="34" charset="0"/>
              </a:rPr>
              <a:t>de décroissance de 1</a:t>
            </a:r>
            <a:r>
              <a:rPr lang="fr-FR" altLang="fr-FR" sz="1600" baseline="30000" dirty="0">
                <a:latin typeface="Arial" panose="020B0604020202020204" pitchFamily="34" charset="0"/>
              </a:rPr>
              <a:t>er</a:t>
            </a:r>
            <a:r>
              <a:rPr lang="fr-FR" altLang="fr-FR" sz="1600" dirty="0">
                <a:latin typeface="Arial" panose="020B0604020202020204" pitchFamily="34" charset="0"/>
              </a:rPr>
              <a:t> ordre</a:t>
            </a:r>
          </a:p>
          <a:p>
            <a:pPr eaLnBrk="1" hangingPunct="1"/>
            <a:r>
              <a:rPr lang="fr-FR" altLang="fr-FR" sz="1600" dirty="0">
                <a:latin typeface="Arial" panose="020B0604020202020204" pitchFamily="34" charset="0"/>
              </a:rPr>
              <a:t>Des émissions persistantes après 13 mois</a:t>
            </a:r>
          </a:p>
          <a:p>
            <a:pPr lvl="1" eaLnBrk="1" hangingPunct="1"/>
            <a:r>
              <a:rPr lang="fr-FR" altLang="fr-FR" sz="1800" b="1" dirty="0">
                <a:solidFill>
                  <a:schemeClr val="tx2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</a:t>
            </a:r>
            <a:r>
              <a:rPr lang="fr-FR" altLang="fr-FR" sz="1600" dirty="0">
                <a:solidFill>
                  <a:schemeClr val="tx2"/>
                </a:solidFill>
                <a:latin typeface="Arial" panose="020B0604020202020204" pitchFamily="34" charset="0"/>
              </a:rPr>
              <a:t>Impact locaux </a:t>
            </a:r>
            <a:r>
              <a:rPr lang="fr-FR" altLang="fr-FR" sz="1600" dirty="0" smtClean="0">
                <a:solidFill>
                  <a:schemeClr val="tx2"/>
                </a:solidFill>
                <a:latin typeface="Arial" panose="020B0604020202020204" pitchFamily="34" charset="0"/>
              </a:rPr>
              <a:t>possibles</a:t>
            </a:r>
            <a:endParaRPr lang="fr-FR" altLang="fr-FR" sz="16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64520" name="Picture 569" descr="toitBussy_antimousse2_ligth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71431" y="1067295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0" name="Titre 1"/>
          <p:cNvSpPr txBox="1">
            <a:spLocks/>
          </p:cNvSpPr>
          <p:nvPr/>
        </p:nvSpPr>
        <p:spPr>
          <a:xfrm>
            <a:off x="6243105" y="365125"/>
            <a:ext cx="5633210" cy="8431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z="2400" dirty="0" smtClean="0">
                <a:solidFill>
                  <a:srgbClr val="AF7A3F"/>
                </a:solidFill>
                <a:latin typeface="Book Antiqua" panose="02040602050305030304" pitchFamily="18" charset="0"/>
              </a:rPr>
              <a:t>Limiter les émissions de micropolluants</a:t>
            </a:r>
            <a:endParaRPr lang="fr-FR" altLang="fr-FR" sz="2400" dirty="0">
              <a:solidFill>
                <a:srgbClr val="AF7A3F"/>
              </a:solidFill>
              <a:latin typeface="Book Antiqua" panose="02040602050305030304" pitchFamily="18" charset="0"/>
            </a:endParaRPr>
          </a:p>
        </p:txBody>
      </p:sp>
      <p:pic>
        <p:nvPicPr>
          <p:cNvPr id="571" name="Image 21" descr="siteon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913" y="1095418"/>
            <a:ext cx="720725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494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6031773" y="240597"/>
            <a:ext cx="5995853" cy="803276"/>
          </a:xfrm>
          <a:prstGeom prst="rect">
            <a:avLst/>
          </a:prstGeom>
        </p:spPr>
        <p:txBody>
          <a:bodyPr/>
          <a:lstStyle/>
          <a:p>
            <a:r>
              <a:rPr lang="fr-FR" altLang="fr-FR" sz="2400" dirty="0" smtClean="0">
                <a:solidFill>
                  <a:srgbClr val="AF7A3F"/>
                </a:solidFill>
                <a:latin typeface="Book Antiqua" panose="02040602050305030304" pitchFamily="18" charset="0"/>
              </a:rPr>
              <a:t>Limiter le transfert des polluants </a:t>
            </a:r>
            <a:br>
              <a:rPr lang="fr-FR" altLang="fr-FR" sz="2400" dirty="0" smtClean="0">
                <a:solidFill>
                  <a:srgbClr val="AF7A3F"/>
                </a:solidFill>
                <a:latin typeface="Book Antiqua" panose="02040602050305030304" pitchFamily="18" charset="0"/>
              </a:rPr>
            </a:br>
            <a:r>
              <a:rPr lang="fr-FR" altLang="fr-FR" sz="2400" dirty="0" smtClean="0">
                <a:solidFill>
                  <a:srgbClr val="AF7A3F"/>
                </a:solidFill>
                <a:latin typeface="Book Antiqua" panose="02040602050305030304" pitchFamily="18" charset="0"/>
              </a:rPr>
              <a:t>La </a:t>
            </a:r>
            <a:r>
              <a:rPr lang="fr-FR" altLang="fr-FR" sz="2400" dirty="0">
                <a:solidFill>
                  <a:srgbClr val="AF7A3F"/>
                </a:solidFill>
                <a:latin typeface="Book Antiqua" panose="02040602050305030304" pitchFamily="18" charset="0"/>
              </a:rPr>
              <a:t>gestion </a:t>
            </a:r>
            <a:r>
              <a:rPr lang="fr-FR" altLang="fr-FR" sz="2400" dirty="0" smtClean="0">
                <a:solidFill>
                  <a:srgbClr val="AF7A3F"/>
                </a:solidFill>
                <a:latin typeface="Book Antiqua" panose="02040602050305030304" pitchFamily="18" charset="0"/>
              </a:rPr>
              <a:t>amont du ruissellement</a:t>
            </a:r>
            <a:endParaRPr lang="fr-FR" altLang="fr-FR" sz="2400" dirty="0">
              <a:solidFill>
                <a:srgbClr val="AF7A3F"/>
              </a:solidFill>
              <a:latin typeface="Book Antiqua" panose="02040602050305030304" pitchFamily="18" charset="0"/>
            </a:endParaRPr>
          </a:p>
        </p:txBody>
      </p:sp>
      <p:pic>
        <p:nvPicPr>
          <p:cNvPr id="49157" name="Picture 5" descr="jardin_humid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652" y="4665385"/>
            <a:ext cx="1601737" cy="2141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6" descr="atac_stockage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1724" y="2000311"/>
            <a:ext cx="1887031" cy="1417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7" descr="IMG_651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6329" y="4160242"/>
            <a:ext cx="1635113" cy="122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8" descr="EPSN001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5303" y="4662215"/>
            <a:ext cx="1490887" cy="1992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9" descr="S6301020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9665" y="4880533"/>
            <a:ext cx="1796979" cy="1349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98813" y="1361373"/>
            <a:ext cx="10515600" cy="354716"/>
          </a:xfrm>
        </p:spPr>
        <p:txBody>
          <a:bodyPr/>
          <a:lstStyle/>
          <a:p>
            <a:r>
              <a:rPr lang="fr-FR" dirty="0" smtClean="0"/>
              <a:t>Les « techniques alternatives » de gestion des eaux pluviales</a:t>
            </a:r>
            <a:endParaRPr lang="fr-FR" dirty="0"/>
          </a:p>
        </p:txBody>
      </p:sp>
      <p:sp>
        <p:nvSpPr>
          <p:cNvPr id="15" name="Espace réservé du contenu 1"/>
          <p:cNvSpPr txBox="1">
            <a:spLocks/>
          </p:cNvSpPr>
          <p:nvPr/>
        </p:nvSpPr>
        <p:spPr>
          <a:xfrm>
            <a:off x="3887789" y="1860715"/>
            <a:ext cx="7417520" cy="29634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 baseline="0">
                <a:solidFill>
                  <a:srgbClr val="5899D4"/>
                </a:solidFill>
                <a:latin typeface="Book Antiqua" panose="020406020503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fr-FR" sz="1800" dirty="0" smtClean="0"/>
              <a:t>Un concept largement déployé…</a:t>
            </a:r>
          </a:p>
          <a:p>
            <a:pPr marL="457200" lvl="1" indent="0">
              <a:buNone/>
            </a:pPr>
            <a:r>
              <a:rPr lang="fr-FR" sz="1800" dirty="0" smtClean="0"/>
              <a:t>…historiquement dans un objectif de lutte contre les surcharges inondations</a:t>
            </a:r>
          </a:p>
          <a:p>
            <a:r>
              <a:rPr lang="fr-FR" sz="1800" dirty="0" smtClean="0"/>
              <a:t>Des critères de conception/dimensionnement visant généralement les pluies exceptionnelles</a:t>
            </a:r>
          </a:p>
          <a:p>
            <a:r>
              <a:rPr lang="fr-FR" sz="1800" dirty="0">
                <a:solidFill>
                  <a:schemeClr val="tx1"/>
                </a:solidFill>
              </a:rPr>
              <a:t>	</a:t>
            </a:r>
            <a:r>
              <a:rPr lang="fr-FR" sz="18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limitation du débit de fuite (x l/s/ha)</a:t>
            </a:r>
          </a:p>
          <a:p>
            <a:r>
              <a:rPr lang="fr-FR" sz="1800" dirty="0">
                <a:solidFill>
                  <a:schemeClr val="tx1"/>
                </a:solidFill>
                <a:sym typeface="Wingdings" panose="05000000000000000000" pitchFamily="2" charset="2"/>
              </a:rPr>
              <a:t>	</a:t>
            </a:r>
            <a:r>
              <a:rPr lang="fr-FR" sz="18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plus rare: abattement de volume (x mm de pluie)</a:t>
            </a:r>
          </a:p>
          <a:p>
            <a:r>
              <a:rPr lang="fr-FR" sz="1800" dirty="0">
                <a:solidFill>
                  <a:schemeClr val="tx1"/>
                </a:solidFill>
                <a:sym typeface="Wingdings" panose="05000000000000000000" pitchFamily="2" charset="2"/>
              </a:rPr>
              <a:t>	</a:t>
            </a:r>
            <a:r>
              <a:rPr lang="fr-FR" sz="1800" dirty="0" smtClean="0">
                <a:solidFill>
                  <a:schemeClr val="tx1"/>
                </a:solidFill>
                <a:sym typeface="Wingdings" panose="05000000000000000000" pitchFamily="2" charset="2"/>
              </a:rPr>
              <a:t>	</a:t>
            </a:r>
            <a:r>
              <a:rPr lang="fr-FR" sz="1800" dirty="0" smtClean="0">
                <a:sym typeface="Wingdings" panose="05000000000000000000" pitchFamily="2" charset="2"/>
              </a:rPr>
              <a:t>Un outil de maîtrise des polluants?</a:t>
            </a:r>
            <a:endParaRPr lang="fr-FR" sz="18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646" y="2881224"/>
            <a:ext cx="1338931" cy="178416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549" y="4835525"/>
            <a:ext cx="1827969" cy="137076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4974" y="3418171"/>
            <a:ext cx="1510589" cy="151058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3419" y="5021588"/>
            <a:ext cx="1560576" cy="117043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0904" y="5536830"/>
            <a:ext cx="1561130" cy="116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1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Line 13"/>
          <p:cNvSpPr>
            <a:spLocks noChangeShapeType="1"/>
          </p:cNvSpPr>
          <p:nvPr/>
        </p:nvSpPr>
        <p:spPr bwMode="auto">
          <a:xfrm>
            <a:off x="8116889" y="322263"/>
            <a:ext cx="47625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550926" name="Group 14"/>
          <p:cNvGrpSpPr>
            <a:grpSpLocks/>
          </p:cNvGrpSpPr>
          <p:nvPr/>
        </p:nvGrpSpPr>
        <p:grpSpPr bwMode="auto">
          <a:xfrm>
            <a:off x="463138" y="2244436"/>
            <a:ext cx="4512623" cy="2998108"/>
            <a:chOff x="2462" y="1451"/>
            <a:chExt cx="3298" cy="2224"/>
          </a:xfrm>
        </p:grpSpPr>
        <p:sp>
          <p:nvSpPr>
            <p:cNvPr id="51209" name="AutoShape 15"/>
            <p:cNvSpPr>
              <a:spLocks noChangeAspect="1" noChangeArrowheads="1" noTextEdit="1"/>
            </p:cNvSpPr>
            <p:nvPr/>
          </p:nvSpPr>
          <p:spPr bwMode="auto">
            <a:xfrm>
              <a:off x="2462" y="1509"/>
              <a:ext cx="3298" cy="2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10" name="Rectangle 16"/>
            <p:cNvSpPr>
              <a:spLocks noChangeAspect="1" noChangeArrowheads="1"/>
            </p:cNvSpPr>
            <p:nvPr/>
          </p:nvSpPr>
          <p:spPr bwMode="auto">
            <a:xfrm>
              <a:off x="2924" y="1795"/>
              <a:ext cx="2729" cy="171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51211" name="Line 17"/>
            <p:cNvSpPr>
              <a:spLocks noChangeAspect="1" noChangeShapeType="1"/>
            </p:cNvSpPr>
            <p:nvPr/>
          </p:nvSpPr>
          <p:spPr bwMode="auto">
            <a:xfrm>
              <a:off x="2924" y="3509"/>
              <a:ext cx="27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12" name="Line 18"/>
            <p:cNvSpPr>
              <a:spLocks noChangeAspect="1" noChangeShapeType="1"/>
            </p:cNvSpPr>
            <p:nvPr/>
          </p:nvSpPr>
          <p:spPr bwMode="auto">
            <a:xfrm>
              <a:off x="2924" y="3167"/>
              <a:ext cx="27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13" name="Line 19"/>
            <p:cNvSpPr>
              <a:spLocks noChangeAspect="1" noChangeShapeType="1"/>
            </p:cNvSpPr>
            <p:nvPr/>
          </p:nvSpPr>
          <p:spPr bwMode="auto">
            <a:xfrm>
              <a:off x="2924" y="2825"/>
              <a:ext cx="27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14" name="Line 20"/>
            <p:cNvSpPr>
              <a:spLocks noChangeAspect="1" noChangeShapeType="1"/>
            </p:cNvSpPr>
            <p:nvPr/>
          </p:nvSpPr>
          <p:spPr bwMode="auto">
            <a:xfrm>
              <a:off x="2924" y="2479"/>
              <a:ext cx="27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15" name="Line 21"/>
            <p:cNvSpPr>
              <a:spLocks noChangeAspect="1" noChangeShapeType="1"/>
            </p:cNvSpPr>
            <p:nvPr/>
          </p:nvSpPr>
          <p:spPr bwMode="auto">
            <a:xfrm>
              <a:off x="2924" y="2137"/>
              <a:ext cx="27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16" name="Rectangle 22"/>
            <p:cNvSpPr>
              <a:spLocks noChangeAspect="1" noChangeArrowheads="1"/>
            </p:cNvSpPr>
            <p:nvPr/>
          </p:nvSpPr>
          <p:spPr bwMode="auto">
            <a:xfrm>
              <a:off x="2924" y="1795"/>
              <a:ext cx="2729" cy="1714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51217" name="Line 23"/>
            <p:cNvSpPr>
              <a:spLocks noChangeAspect="1" noChangeShapeType="1"/>
            </p:cNvSpPr>
            <p:nvPr/>
          </p:nvSpPr>
          <p:spPr bwMode="auto">
            <a:xfrm>
              <a:off x="2924" y="1795"/>
              <a:ext cx="0" cy="17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18" name="Line 24"/>
            <p:cNvSpPr>
              <a:spLocks noChangeAspect="1" noChangeShapeType="1"/>
            </p:cNvSpPr>
            <p:nvPr/>
          </p:nvSpPr>
          <p:spPr bwMode="auto">
            <a:xfrm>
              <a:off x="2892" y="3509"/>
              <a:ext cx="3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19" name="Line 25"/>
            <p:cNvSpPr>
              <a:spLocks noChangeAspect="1" noChangeShapeType="1"/>
            </p:cNvSpPr>
            <p:nvPr/>
          </p:nvSpPr>
          <p:spPr bwMode="auto">
            <a:xfrm>
              <a:off x="2892" y="3167"/>
              <a:ext cx="3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20" name="Line 26"/>
            <p:cNvSpPr>
              <a:spLocks noChangeAspect="1" noChangeShapeType="1"/>
            </p:cNvSpPr>
            <p:nvPr/>
          </p:nvSpPr>
          <p:spPr bwMode="auto">
            <a:xfrm>
              <a:off x="2892" y="2825"/>
              <a:ext cx="3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21" name="Line 27"/>
            <p:cNvSpPr>
              <a:spLocks noChangeAspect="1" noChangeShapeType="1"/>
            </p:cNvSpPr>
            <p:nvPr/>
          </p:nvSpPr>
          <p:spPr bwMode="auto">
            <a:xfrm>
              <a:off x="2892" y="2479"/>
              <a:ext cx="3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22" name="Line 28"/>
            <p:cNvSpPr>
              <a:spLocks noChangeAspect="1" noChangeShapeType="1"/>
            </p:cNvSpPr>
            <p:nvPr/>
          </p:nvSpPr>
          <p:spPr bwMode="auto">
            <a:xfrm>
              <a:off x="2892" y="2137"/>
              <a:ext cx="3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23" name="Line 29"/>
            <p:cNvSpPr>
              <a:spLocks noChangeAspect="1" noChangeShapeType="1"/>
            </p:cNvSpPr>
            <p:nvPr/>
          </p:nvSpPr>
          <p:spPr bwMode="auto">
            <a:xfrm>
              <a:off x="2892" y="1795"/>
              <a:ext cx="3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24" name="Line 30"/>
            <p:cNvSpPr>
              <a:spLocks noChangeAspect="1" noChangeShapeType="1"/>
            </p:cNvSpPr>
            <p:nvPr/>
          </p:nvSpPr>
          <p:spPr bwMode="auto">
            <a:xfrm>
              <a:off x="2924" y="1795"/>
              <a:ext cx="27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25" name="Line 31"/>
            <p:cNvSpPr>
              <a:spLocks noChangeAspect="1" noChangeShapeType="1"/>
            </p:cNvSpPr>
            <p:nvPr/>
          </p:nvSpPr>
          <p:spPr bwMode="auto">
            <a:xfrm flipV="1">
              <a:off x="2924" y="1795"/>
              <a:ext cx="0" cy="3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26" name="Line 32"/>
            <p:cNvSpPr>
              <a:spLocks noChangeAspect="1" noChangeShapeType="1"/>
            </p:cNvSpPr>
            <p:nvPr/>
          </p:nvSpPr>
          <p:spPr bwMode="auto">
            <a:xfrm flipV="1">
              <a:off x="3266" y="1795"/>
              <a:ext cx="0" cy="3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27" name="Line 33"/>
            <p:cNvSpPr>
              <a:spLocks noChangeAspect="1" noChangeShapeType="1"/>
            </p:cNvSpPr>
            <p:nvPr/>
          </p:nvSpPr>
          <p:spPr bwMode="auto">
            <a:xfrm flipV="1">
              <a:off x="3608" y="1795"/>
              <a:ext cx="0" cy="3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28" name="Line 34"/>
            <p:cNvSpPr>
              <a:spLocks noChangeAspect="1" noChangeShapeType="1"/>
            </p:cNvSpPr>
            <p:nvPr/>
          </p:nvSpPr>
          <p:spPr bwMode="auto">
            <a:xfrm flipV="1">
              <a:off x="3949" y="1795"/>
              <a:ext cx="0" cy="3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29" name="Line 35"/>
            <p:cNvSpPr>
              <a:spLocks noChangeAspect="1" noChangeShapeType="1"/>
            </p:cNvSpPr>
            <p:nvPr/>
          </p:nvSpPr>
          <p:spPr bwMode="auto">
            <a:xfrm flipV="1">
              <a:off x="4291" y="1795"/>
              <a:ext cx="0" cy="3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30" name="Line 36"/>
            <p:cNvSpPr>
              <a:spLocks noChangeAspect="1" noChangeShapeType="1"/>
            </p:cNvSpPr>
            <p:nvPr/>
          </p:nvSpPr>
          <p:spPr bwMode="auto">
            <a:xfrm flipV="1">
              <a:off x="4628" y="1795"/>
              <a:ext cx="0" cy="3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31" name="Line 37"/>
            <p:cNvSpPr>
              <a:spLocks noChangeAspect="1" noChangeShapeType="1"/>
            </p:cNvSpPr>
            <p:nvPr/>
          </p:nvSpPr>
          <p:spPr bwMode="auto">
            <a:xfrm flipV="1">
              <a:off x="4970" y="1795"/>
              <a:ext cx="0" cy="3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32" name="Line 38"/>
            <p:cNvSpPr>
              <a:spLocks noChangeAspect="1" noChangeShapeType="1"/>
            </p:cNvSpPr>
            <p:nvPr/>
          </p:nvSpPr>
          <p:spPr bwMode="auto">
            <a:xfrm flipV="1">
              <a:off x="5312" y="1795"/>
              <a:ext cx="0" cy="3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33" name="Line 39"/>
            <p:cNvSpPr>
              <a:spLocks noChangeAspect="1" noChangeShapeType="1"/>
            </p:cNvSpPr>
            <p:nvPr/>
          </p:nvSpPr>
          <p:spPr bwMode="auto">
            <a:xfrm flipV="1">
              <a:off x="5653" y="1795"/>
              <a:ext cx="0" cy="3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34" name="Line 40"/>
            <p:cNvSpPr>
              <a:spLocks noChangeAspect="1" noChangeShapeType="1"/>
            </p:cNvSpPr>
            <p:nvPr/>
          </p:nvSpPr>
          <p:spPr bwMode="auto">
            <a:xfrm flipV="1">
              <a:off x="3094" y="2326"/>
              <a:ext cx="0" cy="19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35" name="Line 41"/>
            <p:cNvSpPr>
              <a:spLocks noChangeAspect="1" noChangeShapeType="1"/>
            </p:cNvSpPr>
            <p:nvPr/>
          </p:nvSpPr>
          <p:spPr bwMode="auto">
            <a:xfrm>
              <a:off x="3081" y="2326"/>
              <a:ext cx="32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36" name="Line 42"/>
            <p:cNvSpPr>
              <a:spLocks noChangeAspect="1" noChangeShapeType="1"/>
            </p:cNvSpPr>
            <p:nvPr/>
          </p:nvSpPr>
          <p:spPr bwMode="auto">
            <a:xfrm flipV="1">
              <a:off x="3778" y="2576"/>
              <a:ext cx="0" cy="8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37" name="Line 43"/>
            <p:cNvSpPr>
              <a:spLocks noChangeAspect="1" noChangeShapeType="1"/>
            </p:cNvSpPr>
            <p:nvPr/>
          </p:nvSpPr>
          <p:spPr bwMode="auto">
            <a:xfrm>
              <a:off x="3764" y="2576"/>
              <a:ext cx="3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38" name="Line 44"/>
            <p:cNvSpPr>
              <a:spLocks noChangeAspect="1" noChangeShapeType="1"/>
            </p:cNvSpPr>
            <p:nvPr/>
          </p:nvSpPr>
          <p:spPr bwMode="auto">
            <a:xfrm flipV="1">
              <a:off x="4120" y="2720"/>
              <a:ext cx="0" cy="9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39" name="Line 45"/>
            <p:cNvSpPr>
              <a:spLocks noChangeAspect="1" noChangeShapeType="1"/>
            </p:cNvSpPr>
            <p:nvPr/>
          </p:nvSpPr>
          <p:spPr bwMode="auto">
            <a:xfrm>
              <a:off x="4106" y="2720"/>
              <a:ext cx="3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40" name="Line 46"/>
            <p:cNvSpPr>
              <a:spLocks noChangeAspect="1" noChangeShapeType="1"/>
            </p:cNvSpPr>
            <p:nvPr/>
          </p:nvSpPr>
          <p:spPr bwMode="auto">
            <a:xfrm flipV="1">
              <a:off x="4457" y="2017"/>
              <a:ext cx="0" cy="19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41" name="Line 47"/>
            <p:cNvSpPr>
              <a:spLocks noChangeAspect="1" noChangeShapeType="1"/>
            </p:cNvSpPr>
            <p:nvPr/>
          </p:nvSpPr>
          <p:spPr bwMode="auto">
            <a:xfrm>
              <a:off x="4444" y="2017"/>
              <a:ext cx="32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42" name="Line 48"/>
            <p:cNvSpPr>
              <a:spLocks noChangeAspect="1" noChangeShapeType="1"/>
            </p:cNvSpPr>
            <p:nvPr/>
          </p:nvSpPr>
          <p:spPr bwMode="auto">
            <a:xfrm flipV="1">
              <a:off x="4799" y="2164"/>
              <a:ext cx="0" cy="14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43" name="Line 49"/>
            <p:cNvSpPr>
              <a:spLocks noChangeAspect="1" noChangeShapeType="1"/>
            </p:cNvSpPr>
            <p:nvPr/>
          </p:nvSpPr>
          <p:spPr bwMode="auto">
            <a:xfrm>
              <a:off x="4786" y="2164"/>
              <a:ext cx="32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44" name="Line 50"/>
            <p:cNvSpPr>
              <a:spLocks noChangeAspect="1" noChangeShapeType="1"/>
            </p:cNvSpPr>
            <p:nvPr/>
          </p:nvSpPr>
          <p:spPr bwMode="auto">
            <a:xfrm flipV="1">
              <a:off x="5141" y="2982"/>
              <a:ext cx="0" cy="4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45" name="Line 51"/>
            <p:cNvSpPr>
              <a:spLocks noChangeAspect="1" noChangeShapeType="1"/>
            </p:cNvSpPr>
            <p:nvPr/>
          </p:nvSpPr>
          <p:spPr bwMode="auto">
            <a:xfrm>
              <a:off x="5128" y="2982"/>
              <a:ext cx="32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46" name="Line 52"/>
            <p:cNvSpPr>
              <a:spLocks noChangeAspect="1" noChangeShapeType="1"/>
            </p:cNvSpPr>
            <p:nvPr/>
          </p:nvSpPr>
          <p:spPr bwMode="auto">
            <a:xfrm flipV="1">
              <a:off x="5483" y="2220"/>
              <a:ext cx="0" cy="16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47" name="Line 53"/>
            <p:cNvSpPr>
              <a:spLocks noChangeAspect="1" noChangeShapeType="1"/>
            </p:cNvSpPr>
            <p:nvPr/>
          </p:nvSpPr>
          <p:spPr bwMode="auto">
            <a:xfrm>
              <a:off x="5469" y="2220"/>
              <a:ext cx="3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48" name="Line 54"/>
            <p:cNvSpPr>
              <a:spLocks noChangeAspect="1" noChangeShapeType="1"/>
            </p:cNvSpPr>
            <p:nvPr/>
          </p:nvSpPr>
          <p:spPr bwMode="auto">
            <a:xfrm>
              <a:off x="3094" y="2525"/>
              <a:ext cx="0" cy="19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49" name="Line 55"/>
            <p:cNvSpPr>
              <a:spLocks noChangeAspect="1" noChangeShapeType="1"/>
            </p:cNvSpPr>
            <p:nvPr/>
          </p:nvSpPr>
          <p:spPr bwMode="auto">
            <a:xfrm>
              <a:off x="3081" y="2724"/>
              <a:ext cx="32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50" name="Line 56"/>
            <p:cNvSpPr>
              <a:spLocks noChangeAspect="1" noChangeShapeType="1"/>
            </p:cNvSpPr>
            <p:nvPr/>
          </p:nvSpPr>
          <p:spPr bwMode="auto">
            <a:xfrm>
              <a:off x="3778" y="2659"/>
              <a:ext cx="0" cy="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51" name="Line 57"/>
            <p:cNvSpPr>
              <a:spLocks noChangeAspect="1" noChangeShapeType="1"/>
            </p:cNvSpPr>
            <p:nvPr/>
          </p:nvSpPr>
          <p:spPr bwMode="auto">
            <a:xfrm>
              <a:off x="3764" y="2747"/>
              <a:ext cx="3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52" name="Line 58"/>
            <p:cNvSpPr>
              <a:spLocks noChangeAspect="1" noChangeShapeType="1"/>
            </p:cNvSpPr>
            <p:nvPr/>
          </p:nvSpPr>
          <p:spPr bwMode="auto">
            <a:xfrm>
              <a:off x="4120" y="2816"/>
              <a:ext cx="0" cy="9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53" name="Line 59"/>
            <p:cNvSpPr>
              <a:spLocks noChangeAspect="1" noChangeShapeType="1"/>
            </p:cNvSpPr>
            <p:nvPr/>
          </p:nvSpPr>
          <p:spPr bwMode="auto">
            <a:xfrm>
              <a:off x="4106" y="2913"/>
              <a:ext cx="3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54" name="Line 60"/>
            <p:cNvSpPr>
              <a:spLocks noChangeAspect="1" noChangeShapeType="1"/>
            </p:cNvSpPr>
            <p:nvPr/>
          </p:nvSpPr>
          <p:spPr bwMode="auto">
            <a:xfrm>
              <a:off x="4457" y="2210"/>
              <a:ext cx="0" cy="19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55" name="Line 61"/>
            <p:cNvSpPr>
              <a:spLocks noChangeAspect="1" noChangeShapeType="1"/>
            </p:cNvSpPr>
            <p:nvPr/>
          </p:nvSpPr>
          <p:spPr bwMode="auto">
            <a:xfrm>
              <a:off x="4444" y="2405"/>
              <a:ext cx="32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56" name="Line 62"/>
            <p:cNvSpPr>
              <a:spLocks noChangeAspect="1" noChangeShapeType="1"/>
            </p:cNvSpPr>
            <p:nvPr/>
          </p:nvSpPr>
          <p:spPr bwMode="auto">
            <a:xfrm>
              <a:off x="4799" y="2308"/>
              <a:ext cx="0" cy="14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57" name="Line 63"/>
            <p:cNvSpPr>
              <a:spLocks noChangeAspect="1" noChangeShapeType="1"/>
            </p:cNvSpPr>
            <p:nvPr/>
          </p:nvSpPr>
          <p:spPr bwMode="auto">
            <a:xfrm>
              <a:off x="4786" y="2451"/>
              <a:ext cx="32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58" name="Line 64"/>
            <p:cNvSpPr>
              <a:spLocks noChangeAspect="1" noChangeShapeType="1"/>
            </p:cNvSpPr>
            <p:nvPr/>
          </p:nvSpPr>
          <p:spPr bwMode="auto">
            <a:xfrm>
              <a:off x="5141" y="3028"/>
              <a:ext cx="0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59" name="Line 65"/>
            <p:cNvSpPr>
              <a:spLocks noChangeAspect="1" noChangeShapeType="1"/>
            </p:cNvSpPr>
            <p:nvPr/>
          </p:nvSpPr>
          <p:spPr bwMode="auto">
            <a:xfrm>
              <a:off x="5128" y="3075"/>
              <a:ext cx="32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60" name="Line 66"/>
            <p:cNvSpPr>
              <a:spLocks noChangeAspect="1" noChangeShapeType="1"/>
            </p:cNvSpPr>
            <p:nvPr/>
          </p:nvSpPr>
          <p:spPr bwMode="auto">
            <a:xfrm>
              <a:off x="5483" y="2386"/>
              <a:ext cx="0" cy="17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61" name="Line 67"/>
            <p:cNvSpPr>
              <a:spLocks noChangeAspect="1" noChangeShapeType="1"/>
            </p:cNvSpPr>
            <p:nvPr/>
          </p:nvSpPr>
          <p:spPr bwMode="auto">
            <a:xfrm>
              <a:off x="5469" y="2558"/>
              <a:ext cx="3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62" name="Line 68"/>
            <p:cNvSpPr>
              <a:spLocks noChangeAspect="1" noChangeShapeType="1"/>
            </p:cNvSpPr>
            <p:nvPr/>
          </p:nvSpPr>
          <p:spPr bwMode="auto">
            <a:xfrm flipV="1">
              <a:off x="3094" y="2544"/>
              <a:ext cx="0" cy="12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63" name="Line 69"/>
            <p:cNvSpPr>
              <a:spLocks noChangeAspect="1" noChangeShapeType="1"/>
            </p:cNvSpPr>
            <p:nvPr/>
          </p:nvSpPr>
          <p:spPr bwMode="auto">
            <a:xfrm>
              <a:off x="3081" y="2544"/>
              <a:ext cx="32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64" name="Line 70"/>
            <p:cNvSpPr>
              <a:spLocks noChangeAspect="1" noChangeShapeType="1"/>
            </p:cNvSpPr>
            <p:nvPr/>
          </p:nvSpPr>
          <p:spPr bwMode="auto">
            <a:xfrm flipV="1">
              <a:off x="4457" y="2391"/>
              <a:ext cx="0" cy="12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65" name="Line 71"/>
            <p:cNvSpPr>
              <a:spLocks noChangeAspect="1" noChangeShapeType="1"/>
            </p:cNvSpPr>
            <p:nvPr/>
          </p:nvSpPr>
          <p:spPr bwMode="auto">
            <a:xfrm>
              <a:off x="4444" y="2391"/>
              <a:ext cx="32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66" name="Line 72"/>
            <p:cNvSpPr>
              <a:spLocks noChangeAspect="1" noChangeShapeType="1"/>
            </p:cNvSpPr>
            <p:nvPr/>
          </p:nvSpPr>
          <p:spPr bwMode="auto">
            <a:xfrm flipV="1">
              <a:off x="4799" y="1989"/>
              <a:ext cx="0" cy="18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67" name="Line 73"/>
            <p:cNvSpPr>
              <a:spLocks noChangeAspect="1" noChangeShapeType="1"/>
            </p:cNvSpPr>
            <p:nvPr/>
          </p:nvSpPr>
          <p:spPr bwMode="auto">
            <a:xfrm>
              <a:off x="4786" y="1989"/>
              <a:ext cx="32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68" name="Line 74"/>
            <p:cNvSpPr>
              <a:spLocks noChangeAspect="1" noChangeShapeType="1"/>
            </p:cNvSpPr>
            <p:nvPr/>
          </p:nvSpPr>
          <p:spPr bwMode="auto">
            <a:xfrm flipV="1">
              <a:off x="5141" y="3140"/>
              <a:ext cx="0" cy="2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69" name="Line 75"/>
            <p:cNvSpPr>
              <a:spLocks noChangeAspect="1" noChangeShapeType="1"/>
            </p:cNvSpPr>
            <p:nvPr/>
          </p:nvSpPr>
          <p:spPr bwMode="auto">
            <a:xfrm>
              <a:off x="5128" y="3140"/>
              <a:ext cx="32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70" name="Line 76"/>
            <p:cNvSpPr>
              <a:spLocks noChangeAspect="1" noChangeShapeType="1"/>
            </p:cNvSpPr>
            <p:nvPr/>
          </p:nvSpPr>
          <p:spPr bwMode="auto">
            <a:xfrm flipV="1">
              <a:off x="5483" y="3024"/>
              <a:ext cx="0" cy="5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71" name="Line 77"/>
            <p:cNvSpPr>
              <a:spLocks noChangeAspect="1" noChangeShapeType="1"/>
            </p:cNvSpPr>
            <p:nvPr/>
          </p:nvSpPr>
          <p:spPr bwMode="auto">
            <a:xfrm>
              <a:off x="5469" y="3024"/>
              <a:ext cx="3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72" name="Line 78"/>
            <p:cNvSpPr>
              <a:spLocks noChangeAspect="1" noChangeShapeType="1"/>
            </p:cNvSpPr>
            <p:nvPr/>
          </p:nvSpPr>
          <p:spPr bwMode="auto">
            <a:xfrm>
              <a:off x="3094" y="2668"/>
              <a:ext cx="0" cy="1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73" name="Line 79"/>
            <p:cNvSpPr>
              <a:spLocks noChangeAspect="1" noChangeShapeType="1"/>
            </p:cNvSpPr>
            <p:nvPr/>
          </p:nvSpPr>
          <p:spPr bwMode="auto">
            <a:xfrm>
              <a:off x="3081" y="2793"/>
              <a:ext cx="32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74" name="Line 80"/>
            <p:cNvSpPr>
              <a:spLocks noChangeAspect="1" noChangeShapeType="1"/>
            </p:cNvSpPr>
            <p:nvPr/>
          </p:nvSpPr>
          <p:spPr bwMode="auto">
            <a:xfrm>
              <a:off x="4457" y="2512"/>
              <a:ext cx="0" cy="12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75" name="Line 81"/>
            <p:cNvSpPr>
              <a:spLocks noChangeAspect="1" noChangeShapeType="1"/>
            </p:cNvSpPr>
            <p:nvPr/>
          </p:nvSpPr>
          <p:spPr bwMode="auto">
            <a:xfrm>
              <a:off x="4444" y="2632"/>
              <a:ext cx="32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76" name="Line 82"/>
            <p:cNvSpPr>
              <a:spLocks noChangeAspect="1" noChangeShapeType="1"/>
            </p:cNvSpPr>
            <p:nvPr/>
          </p:nvSpPr>
          <p:spPr bwMode="auto">
            <a:xfrm>
              <a:off x="4799" y="2174"/>
              <a:ext cx="0" cy="18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77" name="Line 83"/>
            <p:cNvSpPr>
              <a:spLocks noChangeAspect="1" noChangeShapeType="1"/>
            </p:cNvSpPr>
            <p:nvPr/>
          </p:nvSpPr>
          <p:spPr bwMode="auto">
            <a:xfrm>
              <a:off x="4786" y="2359"/>
              <a:ext cx="32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78" name="Line 84"/>
            <p:cNvSpPr>
              <a:spLocks noChangeAspect="1" noChangeShapeType="1"/>
            </p:cNvSpPr>
            <p:nvPr/>
          </p:nvSpPr>
          <p:spPr bwMode="auto">
            <a:xfrm>
              <a:off x="5141" y="3167"/>
              <a:ext cx="0" cy="3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79" name="Line 85"/>
            <p:cNvSpPr>
              <a:spLocks noChangeAspect="1" noChangeShapeType="1"/>
            </p:cNvSpPr>
            <p:nvPr/>
          </p:nvSpPr>
          <p:spPr bwMode="auto">
            <a:xfrm>
              <a:off x="5128" y="3199"/>
              <a:ext cx="32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80" name="Line 86"/>
            <p:cNvSpPr>
              <a:spLocks noChangeAspect="1" noChangeShapeType="1"/>
            </p:cNvSpPr>
            <p:nvPr/>
          </p:nvSpPr>
          <p:spPr bwMode="auto">
            <a:xfrm>
              <a:off x="5483" y="3079"/>
              <a:ext cx="0" cy="5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81" name="Line 87"/>
            <p:cNvSpPr>
              <a:spLocks noChangeAspect="1" noChangeShapeType="1"/>
            </p:cNvSpPr>
            <p:nvPr/>
          </p:nvSpPr>
          <p:spPr bwMode="auto">
            <a:xfrm>
              <a:off x="5469" y="3135"/>
              <a:ext cx="3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82" name="Line 88"/>
            <p:cNvSpPr>
              <a:spLocks noChangeAspect="1" noChangeShapeType="1"/>
            </p:cNvSpPr>
            <p:nvPr/>
          </p:nvSpPr>
          <p:spPr bwMode="auto">
            <a:xfrm flipV="1">
              <a:off x="3094" y="2442"/>
              <a:ext cx="0" cy="13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83" name="Line 89"/>
            <p:cNvSpPr>
              <a:spLocks noChangeAspect="1" noChangeShapeType="1"/>
            </p:cNvSpPr>
            <p:nvPr/>
          </p:nvSpPr>
          <p:spPr bwMode="auto">
            <a:xfrm>
              <a:off x="3081" y="2442"/>
              <a:ext cx="32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84" name="Line 90"/>
            <p:cNvSpPr>
              <a:spLocks noChangeAspect="1" noChangeShapeType="1"/>
            </p:cNvSpPr>
            <p:nvPr/>
          </p:nvSpPr>
          <p:spPr bwMode="auto">
            <a:xfrm flipV="1">
              <a:off x="3778" y="2054"/>
              <a:ext cx="0" cy="13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85" name="Line 91"/>
            <p:cNvSpPr>
              <a:spLocks noChangeAspect="1" noChangeShapeType="1"/>
            </p:cNvSpPr>
            <p:nvPr/>
          </p:nvSpPr>
          <p:spPr bwMode="auto">
            <a:xfrm>
              <a:off x="3764" y="2054"/>
              <a:ext cx="3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86" name="Line 92"/>
            <p:cNvSpPr>
              <a:spLocks noChangeAspect="1" noChangeShapeType="1"/>
            </p:cNvSpPr>
            <p:nvPr/>
          </p:nvSpPr>
          <p:spPr bwMode="auto">
            <a:xfrm flipV="1">
              <a:off x="4120" y="1939"/>
              <a:ext cx="0" cy="18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87" name="Line 93"/>
            <p:cNvSpPr>
              <a:spLocks noChangeAspect="1" noChangeShapeType="1"/>
            </p:cNvSpPr>
            <p:nvPr/>
          </p:nvSpPr>
          <p:spPr bwMode="auto">
            <a:xfrm>
              <a:off x="4106" y="1939"/>
              <a:ext cx="3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88" name="Line 94"/>
            <p:cNvSpPr>
              <a:spLocks noChangeAspect="1" noChangeShapeType="1"/>
            </p:cNvSpPr>
            <p:nvPr/>
          </p:nvSpPr>
          <p:spPr bwMode="auto">
            <a:xfrm flipV="1">
              <a:off x="4457" y="1809"/>
              <a:ext cx="0" cy="24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89" name="Line 95"/>
            <p:cNvSpPr>
              <a:spLocks noChangeAspect="1" noChangeShapeType="1"/>
            </p:cNvSpPr>
            <p:nvPr/>
          </p:nvSpPr>
          <p:spPr bwMode="auto">
            <a:xfrm>
              <a:off x="4444" y="1809"/>
              <a:ext cx="32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90" name="Line 96"/>
            <p:cNvSpPr>
              <a:spLocks noChangeAspect="1" noChangeShapeType="1"/>
            </p:cNvSpPr>
            <p:nvPr/>
          </p:nvSpPr>
          <p:spPr bwMode="auto">
            <a:xfrm flipV="1">
              <a:off x="4799" y="2483"/>
              <a:ext cx="0" cy="10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91" name="Line 97"/>
            <p:cNvSpPr>
              <a:spLocks noChangeAspect="1" noChangeShapeType="1"/>
            </p:cNvSpPr>
            <p:nvPr/>
          </p:nvSpPr>
          <p:spPr bwMode="auto">
            <a:xfrm>
              <a:off x="4786" y="2483"/>
              <a:ext cx="32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92" name="Line 98"/>
            <p:cNvSpPr>
              <a:spLocks noChangeAspect="1" noChangeShapeType="1"/>
            </p:cNvSpPr>
            <p:nvPr/>
          </p:nvSpPr>
          <p:spPr bwMode="auto">
            <a:xfrm flipV="1">
              <a:off x="5141" y="2756"/>
              <a:ext cx="0" cy="6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93" name="Line 99"/>
            <p:cNvSpPr>
              <a:spLocks noChangeAspect="1" noChangeShapeType="1"/>
            </p:cNvSpPr>
            <p:nvPr/>
          </p:nvSpPr>
          <p:spPr bwMode="auto">
            <a:xfrm>
              <a:off x="5128" y="2756"/>
              <a:ext cx="32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94" name="Line 100"/>
            <p:cNvSpPr>
              <a:spLocks noChangeAspect="1" noChangeShapeType="1"/>
            </p:cNvSpPr>
            <p:nvPr/>
          </p:nvSpPr>
          <p:spPr bwMode="auto">
            <a:xfrm flipV="1">
              <a:off x="5483" y="2372"/>
              <a:ext cx="0" cy="16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95" name="Line 101"/>
            <p:cNvSpPr>
              <a:spLocks noChangeAspect="1" noChangeShapeType="1"/>
            </p:cNvSpPr>
            <p:nvPr/>
          </p:nvSpPr>
          <p:spPr bwMode="auto">
            <a:xfrm>
              <a:off x="5469" y="2372"/>
              <a:ext cx="3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96" name="Line 102"/>
            <p:cNvSpPr>
              <a:spLocks noChangeAspect="1" noChangeShapeType="1"/>
            </p:cNvSpPr>
            <p:nvPr/>
          </p:nvSpPr>
          <p:spPr bwMode="auto">
            <a:xfrm>
              <a:off x="3094" y="2581"/>
              <a:ext cx="0" cy="13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97" name="Line 103"/>
            <p:cNvSpPr>
              <a:spLocks noChangeAspect="1" noChangeShapeType="1"/>
            </p:cNvSpPr>
            <p:nvPr/>
          </p:nvSpPr>
          <p:spPr bwMode="auto">
            <a:xfrm>
              <a:off x="3081" y="2720"/>
              <a:ext cx="32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98" name="Line 104"/>
            <p:cNvSpPr>
              <a:spLocks noChangeAspect="1" noChangeShapeType="1"/>
            </p:cNvSpPr>
            <p:nvPr/>
          </p:nvSpPr>
          <p:spPr bwMode="auto">
            <a:xfrm>
              <a:off x="3778" y="2187"/>
              <a:ext cx="0" cy="13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99" name="Line 105"/>
            <p:cNvSpPr>
              <a:spLocks noChangeAspect="1" noChangeShapeType="1"/>
            </p:cNvSpPr>
            <p:nvPr/>
          </p:nvSpPr>
          <p:spPr bwMode="auto">
            <a:xfrm>
              <a:off x="3764" y="2317"/>
              <a:ext cx="3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300" name="Line 106"/>
            <p:cNvSpPr>
              <a:spLocks noChangeAspect="1" noChangeShapeType="1"/>
            </p:cNvSpPr>
            <p:nvPr/>
          </p:nvSpPr>
          <p:spPr bwMode="auto">
            <a:xfrm>
              <a:off x="4120" y="2124"/>
              <a:ext cx="0" cy="18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301" name="Line 107"/>
            <p:cNvSpPr>
              <a:spLocks noChangeAspect="1" noChangeShapeType="1"/>
            </p:cNvSpPr>
            <p:nvPr/>
          </p:nvSpPr>
          <p:spPr bwMode="auto">
            <a:xfrm>
              <a:off x="4106" y="2313"/>
              <a:ext cx="3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302" name="Line 108"/>
            <p:cNvSpPr>
              <a:spLocks noChangeAspect="1" noChangeShapeType="1"/>
            </p:cNvSpPr>
            <p:nvPr/>
          </p:nvSpPr>
          <p:spPr bwMode="auto">
            <a:xfrm>
              <a:off x="4457" y="2054"/>
              <a:ext cx="0" cy="24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303" name="Line 109"/>
            <p:cNvSpPr>
              <a:spLocks noChangeAspect="1" noChangeShapeType="1"/>
            </p:cNvSpPr>
            <p:nvPr/>
          </p:nvSpPr>
          <p:spPr bwMode="auto">
            <a:xfrm>
              <a:off x="4444" y="2298"/>
              <a:ext cx="32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304" name="Line 110"/>
            <p:cNvSpPr>
              <a:spLocks noChangeAspect="1" noChangeShapeType="1"/>
            </p:cNvSpPr>
            <p:nvPr/>
          </p:nvSpPr>
          <p:spPr bwMode="auto">
            <a:xfrm>
              <a:off x="4799" y="2590"/>
              <a:ext cx="0" cy="11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305" name="Line 111"/>
            <p:cNvSpPr>
              <a:spLocks noChangeAspect="1" noChangeShapeType="1"/>
            </p:cNvSpPr>
            <p:nvPr/>
          </p:nvSpPr>
          <p:spPr bwMode="auto">
            <a:xfrm>
              <a:off x="4786" y="2701"/>
              <a:ext cx="32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306" name="Line 112"/>
            <p:cNvSpPr>
              <a:spLocks noChangeAspect="1" noChangeShapeType="1"/>
            </p:cNvSpPr>
            <p:nvPr/>
          </p:nvSpPr>
          <p:spPr bwMode="auto">
            <a:xfrm>
              <a:off x="5141" y="2816"/>
              <a:ext cx="0" cy="6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307" name="Line 113"/>
            <p:cNvSpPr>
              <a:spLocks noChangeAspect="1" noChangeShapeType="1"/>
            </p:cNvSpPr>
            <p:nvPr/>
          </p:nvSpPr>
          <p:spPr bwMode="auto">
            <a:xfrm>
              <a:off x="5128" y="2881"/>
              <a:ext cx="32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308" name="Line 114"/>
            <p:cNvSpPr>
              <a:spLocks noChangeAspect="1" noChangeShapeType="1"/>
            </p:cNvSpPr>
            <p:nvPr/>
          </p:nvSpPr>
          <p:spPr bwMode="auto">
            <a:xfrm>
              <a:off x="5483" y="2535"/>
              <a:ext cx="0" cy="15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309" name="Line 115"/>
            <p:cNvSpPr>
              <a:spLocks noChangeAspect="1" noChangeShapeType="1"/>
            </p:cNvSpPr>
            <p:nvPr/>
          </p:nvSpPr>
          <p:spPr bwMode="auto">
            <a:xfrm>
              <a:off x="5469" y="2691"/>
              <a:ext cx="3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310" name="Rectangle 116"/>
            <p:cNvSpPr>
              <a:spLocks noChangeAspect="1" noChangeArrowheads="1"/>
            </p:cNvSpPr>
            <p:nvPr/>
          </p:nvSpPr>
          <p:spPr bwMode="auto">
            <a:xfrm>
              <a:off x="3071" y="2502"/>
              <a:ext cx="42" cy="42"/>
            </a:xfrm>
            <a:prstGeom prst="rect">
              <a:avLst/>
            </a:prstGeom>
            <a:solidFill>
              <a:srgbClr val="FF9900"/>
            </a:solidFill>
            <a:ln w="6350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51311" name="Rectangle 117"/>
            <p:cNvSpPr>
              <a:spLocks noChangeAspect="1" noChangeArrowheads="1"/>
            </p:cNvSpPr>
            <p:nvPr/>
          </p:nvSpPr>
          <p:spPr bwMode="auto">
            <a:xfrm>
              <a:off x="3755" y="2636"/>
              <a:ext cx="42" cy="42"/>
            </a:xfrm>
            <a:prstGeom prst="rect">
              <a:avLst/>
            </a:prstGeom>
            <a:solidFill>
              <a:srgbClr val="FF9900"/>
            </a:solidFill>
            <a:ln w="6350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51312" name="Rectangle 118"/>
            <p:cNvSpPr>
              <a:spLocks noChangeAspect="1" noChangeArrowheads="1"/>
            </p:cNvSpPr>
            <p:nvPr/>
          </p:nvSpPr>
          <p:spPr bwMode="auto">
            <a:xfrm>
              <a:off x="4097" y="2793"/>
              <a:ext cx="42" cy="42"/>
            </a:xfrm>
            <a:prstGeom prst="rect">
              <a:avLst/>
            </a:prstGeom>
            <a:solidFill>
              <a:srgbClr val="FF9900"/>
            </a:solidFill>
            <a:ln w="6350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51313" name="Rectangle 119"/>
            <p:cNvSpPr>
              <a:spLocks noChangeAspect="1" noChangeArrowheads="1"/>
            </p:cNvSpPr>
            <p:nvPr/>
          </p:nvSpPr>
          <p:spPr bwMode="auto">
            <a:xfrm>
              <a:off x="4434" y="2187"/>
              <a:ext cx="42" cy="42"/>
            </a:xfrm>
            <a:prstGeom prst="rect">
              <a:avLst/>
            </a:prstGeom>
            <a:solidFill>
              <a:srgbClr val="FF9900"/>
            </a:solidFill>
            <a:ln w="6350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51314" name="Rectangle 120"/>
            <p:cNvSpPr>
              <a:spLocks noChangeAspect="1" noChangeArrowheads="1"/>
            </p:cNvSpPr>
            <p:nvPr/>
          </p:nvSpPr>
          <p:spPr bwMode="auto">
            <a:xfrm>
              <a:off x="4776" y="2285"/>
              <a:ext cx="42" cy="41"/>
            </a:xfrm>
            <a:prstGeom prst="rect">
              <a:avLst/>
            </a:prstGeom>
            <a:solidFill>
              <a:srgbClr val="FF9900"/>
            </a:solidFill>
            <a:ln w="6350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51315" name="Rectangle 121"/>
            <p:cNvSpPr>
              <a:spLocks noChangeAspect="1" noChangeArrowheads="1"/>
            </p:cNvSpPr>
            <p:nvPr/>
          </p:nvSpPr>
          <p:spPr bwMode="auto">
            <a:xfrm>
              <a:off x="5118" y="3005"/>
              <a:ext cx="42" cy="42"/>
            </a:xfrm>
            <a:prstGeom prst="rect">
              <a:avLst/>
            </a:prstGeom>
            <a:solidFill>
              <a:srgbClr val="FF9900"/>
            </a:solidFill>
            <a:ln w="6350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51316" name="Rectangle 122"/>
            <p:cNvSpPr>
              <a:spLocks noChangeAspect="1" noChangeArrowheads="1"/>
            </p:cNvSpPr>
            <p:nvPr/>
          </p:nvSpPr>
          <p:spPr bwMode="auto">
            <a:xfrm>
              <a:off x="5460" y="2363"/>
              <a:ext cx="42" cy="42"/>
            </a:xfrm>
            <a:prstGeom prst="rect">
              <a:avLst/>
            </a:prstGeom>
            <a:solidFill>
              <a:srgbClr val="FF9900"/>
            </a:solidFill>
            <a:ln w="6350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51317" name="Rectangle 123"/>
            <p:cNvSpPr>
              <a:spLocks noChangeAspect="1" noChangeArrowheads="1"/>
            </p:cNvSpPr>
            <p:nvPr/>
          </p:nvSpPr>
          <p:spPr bwMode="auto">
            <a:xfrm>
              <a:off x="3071" y="2645"/>
              <a:ext cx="42" cy="42"/>
            </a:xfrm>
            <a:prstGeom prst="rect">
              <a:avLst/>
            </a:prstGeom>
            <a:solidFill>
              <a:srgbClr val="339966"/>
            </a:solidFill>
            <a:ln w="6350">
              <a:solidFill>
                <a:srgbClr val="339966"/>
              </a:solidFill>
              <a:miter lim="800000"/>
              <a:headEnd/>
              <a:tailEnd/>
            </a:ln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51318" name="Rectangle 124"/>
            <p:cNvSpPr>
              <a:spLocks noChangeAspect="1" noChangeArrowheads="1"/>
            </p:cNvSpPr>
            <p:nvPr/>
          </p:nvSpPr>
          <p:spPr bwMode="auto">
            <a:xfrm>
              <a:off x="4434" y="2489"/>
              <a:ext cx="42" cy="40"/>
            </a:xfrm>
            <a:prstGeom prst="rect">
              <a:avLst/>
            </a:prstGeom>
            <a:solidFill>
              <a:srgbClr val="339966"/>
            </a:solidFill>
            <a:ln w="6350">
              <a:solidFill>
                <a:srgbClr val="339966"/>
              </a:solidFill>
              <a:miter lim="800000"/>
              <a:headEnd/>
              <a:tailEnd/>
            </a:ln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51319" name="Rectangle 125"/>
            <p:cNvSpPr>
              <a:spLocks noChangeAspect="1" noChangeArrowheads="1"/>
            </p:cNvSpPr>
            <p:nvPr/>
          </p:nvSpPr>
          <p:spPr bwMode="auto">
            <a:xfrm>
              <a:off x="4776" y="2151"/>
              <a:ext cx="42" cy="42"/>
            </a:xfrm>
            <a:prstGeom prst="rect">
              <a:avLst/>
            </a:prstGeom>
            <a:solidFill>
              <a:srgbClr val="339966"/>
            </a:solidFill>
            <a:ln w="6350">
              <a:solidFill>
                <a:srgbClr val="339966"/>
              </a:solidFill>
              <a:miter lim="800000"/>
              <a:headEnd/>
              <a:tailEnd/>
            </a:ln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51320" name="Rectangle 126"/>
            <p:cNvSpPr>
              <a:spLocks noChangeAspect="1" noChangeArrowheads="1"/>
            </p:cNvSpPr>
            <p:nvPr/>
          </p:nvSpPr>
          <p:spPr bwMode="auto">
            <a:xfrm>
              <a:off x="5118" y="3144"/>
              <a:ext cx="42" cy="42"/>
            </a:xfrm>
            <a:prstGeom prst="rect">
              <a:avLst/>
            </a:prstGeom>
            <a:solidFill>
              <a:srgbClr val="339966"/>
            </a:solidFill>
            <a:ln w="6350">
              <a:solidFill>
                <a:srgbClr val="339966"/>
              </a:solidFill>
              <a:miter lim="800000"/>
              <a:headEnd/>
              <a:tailEnd/>
            </a:ln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51321" name="Rectangle 127"/>
            <p:cNvSpPr>
              <a:spLocks noChangeAspect="1" noChangeArrowheads="1"/>
            </p:cNvSpPr>
            <p:nvPr/>
          </p:nvSpPr>
          <p:spPr bwMode="auto">
            <a:xfrm>
              <a:off x="5460" y="3056"/>
              <a:ext cx="42" cy="42"/>
            </a:xfrm>
            <a:prstGeom prst="rect">
              <a:avLst/>
            </a:prstGeom>
            <a:solidFill>
              <a:srgbClr val="339966"/>
            </a:solidFill>
            <a:ln w="6350">
              <a:solidFill>
                <a:srgbClr val="339966"/>
              </a:solidFill>
              <a:miter lim="800000"/>
              <a:headEnd/>
              <a:tailEnd/>
            </a:ln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51322" name="Rectangle 128"/>
            <p:cNvSpPr>
              <a:spLocks noChangeAspect="1" noChangeArrowheads="1"/>
            </p:cNvSpPr>
            <p:nvPr/>
          </p:nvSpPr>
          <p:spPr bwMode="auto">
            <a:xfrm>
              <a:off x="3071" y="2558"/>
              <a:ext cx="42" cy="41"/>
            </a:xfrm>
            <a:prstGeom prst="rect">
              <a:avLst/>
            </a:prstGeom>
            <a:solidFill>
              <a:srgbClr val="993366"/>
            </a:solidFill>
            <a:ln w="6350">
              <a:solidFill>
                <a:srgbClr val="993366"/>
              </a:solidFill>
              <a:miter lim="800000"/>
              <a:headEnd/>
              <a:tailEnd/>
            </a:ln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51323" name="Rectangle 129"/>
            <p:cNvSpPr>
              <a:spLocks noChangeAspect="1" noChangeArrowheads="1"/>
            </p:cNvSpPr>
            <p:nvPr/>
          </p:nvSpPr>
          <p:spPr bwMode="auto">
            <a:xfrm>
              <a:off x="3755" y="2164"/>
              <a:ext cx="42" cy="42"/>
            </a:xfrm>
            <a:prstGeom prst="rect">
              <a:avLst/>
            </a:prstGeom>
            <a:solidFill>
              <a:srgbClr val="993366"/>
            </a:solidFill>
            <a:ln w="6350">
              <a:solidFill>
                <a:srgbClr val="993366"/>
              </a:solidFill>
              <a:miter lim="800000"/>
              <a:headEnd/>
              <a:tailEnd/>
            </a:ln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51324" name="Rectangle 130"/>
            <p:cNvSpPr>
              <a:spLocks noChangeAspect="1" noChangeArrowheads="1"/>
            </p:cNvSpPr>
            <p:nvPr/>
          </p:nvSpPr>
          <p:spPr bwMode="auto">
            <a:xfrm>
              <a:off x="4097" y="2101"/>
              <a:ext cx="42" cy="40"/>
            </a:xfrm>
            <a:prstGeom prst="rect">
              <a:avLst/>
            </a:prstGeom>
            <a:solidFill>
              <a:srgbClr val="993366"/>
            </a:solidFill>
            <a:ln w="6350">
              <a:solidFill>
                <a:srgbClr val="993366"/>
              </a:solidFill>
              <a:miter lim="800000"/>
              <a:headEnd/>
              <a:tailEnd/>
            </a:ln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51325" name="Rectangle 131"/>
            <p:cNvSpPr>
              <a:spLocks noChangeAspect="1" noChangeArrowheads="1"/>
            </p:cNvSpPr>
            <p:nvPr/>
          </p:nvSpPr>
          <p:spPr bwMode="auto">
            <a:xfrm>
              <a:off x="4434" y="2031"/>
              <a:ext cx="42" cy="41"/>
            </a:xfrm>
            <a:prstGeom prst="rect">
              <a:avLst/>
            </a:prstGeom>
            <a:solidFill>
              <a:srgbClr val="993366"/>
            </a:solidFill>
            <a:ln w="6350">
              <a:solidFill>
                <a:srgbClr val="993366"/>
              </a:solidFill>
              <a:miter lim="800000"/>
              <a:headEnd/>
              <a:tailEnd/>
            </a:ln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51326" name="Rectangle 132"/>
            <p:cNvSpPr>
              <a:spLocks noChangeAspect="1" noChangeArrowheads="1"/>
            </p:cNvSpPr>
            <p:nvPr/>
          </p:nvSpPr>
          <p:spPr bwMode="auto">
            <a:xfrm>
              <a:off x="4776" y="2567"/>
              <a:ext cx="42" cy="41"/>
            </a:xfrm>
            <a:prstGeom prst="rect">
              <a:avLst/>
            </a:prstGeom>
            <a:solidFill>
              <a:srgbClr val="993366"/>
            </a:solidFill>
            <a:ln w="6350">
              <a:solidFill>
                <a:srgbClr val="993366"/>
              </a:solidFill>
              <a:miter lim="800000"/>
              <a:headEnd/>
              <a:tailEnd/>
            </a:ln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51327" name="Rectangle 133"/>
            <p:cNvSpPr>
              <a:spLocks noChangeAspect="1" noChangeArrowheads="1"/>
            </p:cNvSpPr>
            <p:nvPr/>
          </p:nvSpPr>
          <p:spPr bwMode="auto">
            <a:xfrm>
              <a:off x="5118" y="2793"/>
              <a:ext cx="42" cy="42"/>
            </a:xfrm>
            <a:prstGeom prst="rect">
              <a:avLst/>
            </a:prstGeom>
            <a:solidFill>
              <a:srgbClr val="993366"/>
            </a:solidFill>
            <a:ln w="6350">
              <a:solidFill>
                <a:srgbClr val="993366"/>
              </a:solidFill>
              <a:miter lim="800000"/>
              <a:headEnd/>
              <a:tailEnd/>
            </a:ln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51328" name="Rectangle 134"/>
            <p:cNvSpPr>
              <a:spLocks noChangeAspect="1" noChangeArrowheads="1"/>
            </p:cNvSpPr>
            <p:nvPr/>
          </p:nvSpPr>
          <p:spPr bwMode="auto">
            <a:xfrm>
              <a:off x="5460" y="2512"/>
              <a:ext cx="42" cy="40"/>
            </a:xfrm>
            <a:prstGeom prst="rect">
              <a:avLst/>
            </a:prstGeom>
            <a:solidFill>
              <a:srgbClr val="993366"/>
            </a:solidFill>
            <a:ln w="6350">
              <a:solidFill>
                <a:srgbClr val="993366"/>
              </a:solidFill>
              <a:miter lim="800000"/>
              <a:headEnd/>
              <a:tailEnd/>
            </a:ln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51329" name="Rectangle 135"/>
            <p:cNvSpPr>
              <a:spLocks noChangeAspect="1" noChangeArrowheads="1"/>
            </p:cNvSpPr>
            <p:nvPr/>
          </p:nvSpPr>
          <p:spPr bwMode="auto">
            <a:xfrm>
              <a:off x="2559" y="3458"/>
              <a:ext cx="30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fr-FR" altLang="fr-FR" sz="1200">
                  <a:solidFill>
                    <a:srgbClr val="000000"/>
                  </a:solidFill>
                </a:rPr>
                <a:t>-100%</a:t>
              </a:r>
              <a:endParaRPr lang="fr-FR" altLang="fr-FR" sz="1200" i="1"/>
            </a:p>
          </p:txBody>
        </p:sp>
        <p:sp>
          <p:nvSpPr>
            <p:cNvPr id="51330" name="Rectangle 136"/>
            <p:cNvSpPr>
              <a:spLocks noChangeAspect="1" noChangeArrowheads="1"/>
            </p:cNvSpPr>
            <p:nvPr/>
          </p:nvSpPr>
          <p:spPr bwMode="auto">
            <a:xfrm>
              <a:off x="2615" y="3116"/>
              <a:ext cx="24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fr-FR" altLang="fr-FR" sz="1200">
                  <a:solidFill>
                    <a:srgbClr val="000000"/>
                  </a:solidFill>
                </a:rPr>
                <a:t>-80%</a:t>
              </a:r>
              <a:endParaRPr lang="fr-FR" altLang="fr-FR" sz="1200" i="1"/>
            </a:p>
          </p:txBody>
        </p:sp>
        <p:sp>
          <p:nvSpPr>
            <p:cNvPr id="51331" name="Rectangle 137"/>
            <p:cNvSpPr>
              <a:spLocks noChangeAspect="1" noChangeArrowheads="1"/>
            </p:cNvSpPr>
            <p:nvPr/>
          </p:nvSpPr>
          <p:spPr bwMode="auto">
            <a:xfrm>
              <a:off x="2615" y="2775"/>
              <a:ext cx="24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fr-FR" altLang="fr-FR" sz="1200">
                  <a:solidFill>
                    <a:srgbClr val="000000"/>
                  </a:solidFill>
                </a:rPr>
                <a:t>-60%</a:t>
              </a:r>
              <a:endParaRPr lang="fr-FR" altLang="fr-FR" sz="1200" i="1"/>
            </a:p>
          </p:txBody>
        </p:sp>
        <p:sp>
          <p:nvSpPr>
            <p:cNvPr id="51332" name="Rectangle 138"/>
            <p:cNvSpPr>
              <a:spLocks noChangeAspect="1" noChangeArrowheads="1"/>
            </p:cNvSpPr>
            <p:nvPr/>
          </p:nvSpPr>
          <p:spPr bwMode="auto">
            <a:xfrm>
              <a:off x="2615" y="2428"/>
              <a:ext cx="24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fr-FR" altLang="fr-FR" sz="1200">
                  <a:solidFill>
                    <a:srgbClr val="000000"/>
                  </a:solidFill>
                </a:rPr>
                <a:t>-40%</a:t>
              </a:r>
              <a:endParaRPr lang="fr-FR" altLang="fr-FR" sz="1200" i="1"/>
            </a:p>
          </p:txBody>
        </p:sp>
        <p:sp>
          <p:nvSpPr>
            <p:cNvPr id="51333" name="Rectangle 139"/>
            <p:cNvSpPr>
              <a:spLocks noChangeAspect="1" noChangeArrowheads="1"/>
            </p:cNvSpPr>
            <p:nvPr/>
          </p:nvSpPr>
          <p:spPr bwMode="auto">
            <a:xfrm>
              <a:off x="2615" y="2086"/>
              <a:ext cx="24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fr-FR" altLang="fr-FR" sz="1200">
                  <a:solidFill>
                    <a:srgbClr val="000000"/>
                  </a:solidFill>
                </a:rPr>
                <a:t>-20%</a:t>
              </a:r>
              <a:endParaRPr lang="fr-FR" altLang="fr-FR" sz="1200" i="1"/>
            </a:p>
          </p:txBody>
        </p:sp>
        <p:sp>
          <p:nvSpPr>
            <p:cNvPr id="51334" name="Rectangle 140"/>
            <p:cNvSpPr>
              <a:spLocks noChangeAspect="1" noChangeArrowheads="1"/>
            </p:cNvSpPr>
            <p:nvPr/>
          </p:nvSpPr>
          <p:spPr bwMode="auto">
            <a:xfrm>
              <a:off x="2703" y="1744"/>
              <a:ext cx="15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fr-FR" altLang="fr-FR" sz="1200">
                  <a:solidFill>
                    <a:srgbClr val="000000"/>
                  </a:solidFill>
                </a:rPr>
                <a:t>0%</a:t>
              </a:r>
              <a:endParaRPr lang="fr-FR" altLang="fr-FR" sz="1200" i="1"/>
            </a:p>
          </p:txBody>
        </p:sp>
        <p:sp>
          <p:nvSpPr>
            <p:cNvPr id="51335" name="Rectangle 141"/>
            <p:cNvSpPr>
              <a:spLocks noChangeAspect="1" noChangeArrowheads="1"/>
            </p:cNvSpPr>
            <p:nvPr/>
          </p:nvSpPr>
          <p:spPr bwMode="auto">
            <a:xfrm>
              <a:off x="2938" y="1619"/>
              <a:ext cx="37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fr-FR" altLang="fr-FR" sz="1200" b="1">
                  <a:solidFill>
                    <a:srgbClr val="000000"/>
                  </a:solidFill>
                </a:rPr>
                <a:t>Volume</a:t>
              </a:r>
              <a:endParaRPr lang="fr-FR" altLang="fr-FR" sz="1200" b="1" i="1"/>
            </a:p>
          </p:txBody>
        </p:sp>
        <p:sp>
          <p:nvSpPr>
            <p:cNvPr id="51336" name="Rectangle 142"/>
            <p:cNvSpPr>
              <a:spLocks noChangeAspect="1" noChangeArrowheads="1"/>
            </p:cNvSpPr>
            <p:nvPr/>
          </p:nvSpPr>
          <p:spPr bwMode="auto">
            <a:xfrm>
              <a:off x="3686" y="1619"/>
              <a:ext cx="22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fr-FR" altLang="fr-FR" sz="1200">
                  <a:solidFill>
                    <a:srgbClr val="000000"/>
                  </a:solidFill>
                </a:rPr>
                <a:t>MES</a:t>
              </a:r>
              <a:endParaRPr lang="fr-FR" altLang="fr-FR" sz="1200" i="1"/>
            </a:p>
          </p:txBody>
        </p:sp>
        <p:sp>
          <p:nvSpPr>
            <p:cNvPr id="51337" name="Rectangle 143"/>
            <p:cNvSpPr>
              <a:spLocks noChangeAspect="1" noChangeArrowheads="1"/>
            </p:cNvSpPr>
            <p:nvPr/>
          </p:nvSpPr>
          <p:spPr bwMode="auto">
            <a:xfrm>
              <a:off x="4369" y="1619"/>
              <a:ext cx="21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fr-FR" altLang="fr-FR" sz="1200">
                  <a:solidFill>
                    <a:srgbClr val="000000"/>
                  </a:solidFill>
                </a:rPr>
                <a:t>PCB</a:t>
              </a:r>
              <a:endParaRPr lang="fr-FR" altLang="fr-FR" sz="1200" i="1"/>
            </a:p>
          </p:txBody>
        </p:sp>
        <p:sp>
          <p:nvSpPr>
            <p:cNvPr id="51338" name="Rectangle 144"/>
            <p:cNvSpPr>
              <a:spLocks noChangeAspect="1" noChangeArrowheads="1"/>
            </p:cNvSpPr>
            <p:nvPr/>
          </p:nvSpPr>
          <p:spPr bwMode="auto">
            <a:xfrm>
              <a:off x="5095" y="1619"/>
              <a:ext cx="122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fr-FR" altLang="fr-FR" sz="1200">
                  <a:solidFill>
                    <a:srgbClr val="000000"/>
                  </a:solidFill>
                </a:rPr>
                <a:t>Zn</a:t>
              </a:r>
              <a:endParaRPr lang="fr-FR" altLang="fr-FR" sz="1200" i="1"/>
            </a:p>
          </p:txBody>
        </p:sp>
        <p:sp>
          <p:nvSpPr>
            <p:cNvPr id="51339" name="Rectangle 145"/>
            <p:cNvSpPr>
              <a:spLocks noChangeAspect="1" noChangeArrowheads="1"/>
            </p:cNvSpPr>
            <p:nvPr/>
          </p:nvSpPr>
          <p:spPr bwMode="auto">
            <a:xfrm>
              <a:off x="3058" y="3014"/>
              <a:ext cx="406" cy="416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51340" name="Rectangle 146"/>
            <p:cNvSpPr>
              <a:spLocks noChangeAspect="1" noChangeArrowheads="1"/>
            </p:cNvSpPr>
            <p:nvPr/>
          </p:nvSpPr>
          <p:spPr bwMode="auto">
            <a:xfrm>
              <a:off x="3100" y="3070"/>
              <a:ext cx="41" cy="42"/>
            </a:xfrm>
            <a:prstGeom prst="rect">
              <a:avLst/>
            </a:prstGeom>
            <a:solidFill>
              <a:srgbClr val="FF9900"/>
            </a:solidFill>
            <a:ln w="6350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51341" name="Rectangle 147"/>
            <p:cNvSpPr>
              <a:spLocks noChangeAspect="1" noChangeArrowheads="1"/>
            </p:cNvSpPr>
            <p:nvPr/>
          </p:nvSpPr>
          <p:spPr bwMode="auto">
            <a:xfrm>
              <a:off x="3178" y="3037"/>
              <a:ext cx="20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fr-FR" altLang="fr-FR" sz="1100">
                  <a:solidFill>
                    <a:srgbClr val="000000"/>
                  </a:solidFill>
                </a:rPr>
                <a:t>Nord</a:t>
              </a:r>
              <a:endParaRPr lang="fr-FR" altLang="fr-FR" i="1"/>
            </a:p>
          </p:txBody>
        </p:sp>
        <p:sp>
          <p:nvSpPr>
            <p:cNvPr id="51342" name="Rectangle 148"/>
            <p:cNvSpPr>
              <a:spLocks noChangeAspect="1" noChangeArrowheads="1"/>
            </p:cNvSpPr>
            <p:nvPr/>
          </p:nvSpPr>
          <p:spPr bwMode="auto">
            <a:xfrm>
              <a:off x="3100" y="3209"/>
              <a:ext cx="41" cy="42"/>
            </a:xfrm>
            <a:prstGeom prst="rect">
              <a:avLst/>
            </a:prstGeom>
            <a:solidFill>
              <a:srgbClr val="339966"/>
            </a:solidFill>
            <a:ln w="6350">
              <a:solidFill>
                <a:srgbClr val="339966"/>
              </a:solidFill>
              <a:miter lim="800000"/>
              <a:headEnd/>
              <a:tailEnd/>
            </a:ln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51343" name="Rectangle 149"/>
            <p:cNvSpPr>
              <a:spLocks noChangeAspect="1" noChangeArrowheads="1"/>
            </p:cNvSpPr>
            <p:nvPr/>
          </p:nvSpPr>
          <p:spPr bwMode="auto">
            <a:xfrm>
              <a:off x="3178" y="3176"/>
              <a:ext cx="259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fr-FR" altLang="fr-FR" sz="1100">
                  <a:solidFill>
                    <a:srgbClr val="000000"/>
                  </a:solidFill>
                </a:rPr>
                <a:t>Jardin</a:t>
              </a:r>
              <a:endParaRPr lang="fr-FR" altLang="fr-FR" i="1"/>
            </a:p>
          </p:txBody>
        </p:sp>
        <p:sp>
          <p:nvSpPr>
            <p:cNvPr id="51344" name="Rectangle 150"/>
            <p:cNvSpPr>
              <a:spLocks noChangeAspect="1" noChangeArrowheads="1"/>
            </p:cNvSpPr>
            <p:nvPr/>
          </p:nvSpPr>
          <p:spPr bwMode="auto">
            <a:xfrm>
              <a:off x="3100" y="3347"/>
              <a:ext cx="41" cy="42"/>
            </a:xfrm>
            <a:prstGeom prst="rect">
              <a:avLst/>
            </a:prstGeom>
            <a:solidFill>
              <a:srgbClr val="993366"/>
            </a:solidFill>
            <a:ln w="6350">
              <a:solidFill>
                <a:srgbClr val="993366"/>
              </a:solidFill>
              <a:miter lim="800000"/>
              <a:headEnd/>
              <a:tailEnd/>
            </a:ln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51345" name="Rectangle 151"/>
            <p:cNvSpPr>
              <a:spLocks noChangeAspect="1" noChangeArrowheads="1"/>
            </p:cNvSpPr>
            <p:nvPr/>
          </p:nvSpPr>
          <p:spPr bwMode="auto">
            <a:xfrm>
              <a:off x="3178" y="3314"/>
              <a:ext cx="171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fr-FR" altLang="fr-FR" sz="1100">
                  <a:solidFill>
                    <a:srgbClr val="000000"/>
                  </a:solidFill>
                </a:rPr>
                <a:t>Sud</a:t>
              </a:r>
              <a:endParaRPr lang="fr-FR" altLang="fr-FR" i="1"/>
            </a:p>
          </p:txBody>
        </p:sp>
        <p:sp>
          <p:nvSpPr>
            <p:cNvPr id="51346" name="Rectangle 152"/>
            <p:cNvSpPr>
              <a:spLocks noChangeAspect="1" noChangeArrowheads="1"/>
            </p:cNvSpPr>
            <p:nvPr/>
          </p:nvSpPr>
          <p:spPr bwMode="auto">
            <a:xfrm>
              <a:off x="4053" y="1619"/>
              <a:ext cx="21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fr-FR" altLang="fr-FR" sz="1200">
                  <a:solidFill>
                    <a:srgbClr val="000000"/>
                  </a:solidFill>
                </a:rPr>
                <a:t>HAP</a:t>
              </a:r>
              <a:endParaRPr lang="fr-FR" altLang="fr-FR" sz="1200" i="1"/>
            </a:p>
          </p:txBody>
        </p:sp>
        <p:sp>
          <p:nvSpPr>
            <p:cNvPr id="51347" name="Rectangle 153"/>
            <p:cNvSpPr>
              <a:spLocks noChangeAspect="1" noChangeArrowheads="1"/>
            </p:cNvSpPr>
            <p:nvPr/>
          </p:nvSpPr>
          <p:spPr bwMode="auto">
            <a:xfrm>
              <a:off x="4767" y="1619"/>
              <a:ext cx="13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fr-FR" altLang="fr-FR" sz="1200">
                  <a:solidFill>
                    <a:srgbClr val="000000"/>
                  </a:solidFill>
                </a:rPr>
                <a:t>Cu</a:t>
              </a:r>
              <a:endParaRPr lang="fr-FR" altLang="fr-FR" sz="1200" i="1"/>
            </a:p>
          </p:txBody>
        </p:sp>
        <p:sp>
          <p:nvSpPr>
            <p:cNvPr id="51348" name="Rectangle 154"/>
            <p:cNvSpPr>
              <a:spLocks noChangeAspect="1" noChangeArrowheads="1"/>
            </p:cNvSpPr>
            <p:nvPr/>
          </p:nvSpPr>
          <p:spPr bwMode="auto">
            <a:xfrm>
              <a:off x="5409" y="1621"/>
              <a:ext cx="14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fr-FR" altLang="fr-FR" sz="1200">
                  <a:solidFill>
                    <a:srgbClr val="000000"/>
                  </a:solidFill>
                </a:rPr>
                <a:t>NP</a:t>
              </a:r>
              <a:endParaRPr lang="fr-FR" altLang="fr-FR" sz="1200" i="1"/>
            </a:p>
          </p:txBody>
        </p:sp>
        <p:sp>
          <p:nvSpPr>
            <p:cNvPr id="51349" name="Rectangle 155"/>
            <p:cNvSpPr>
              <a:spLocks noChangeAspect="1" noChangeArrowheads="1"/>
            </p:cNvSpPr>
            <p:nvPr/>
          </p:nvSpPr>
          <p:spPr bwMode="auto">
            <a:xfrm>
              <a:off x="4421" y="1451"/>
              <a:ext cx="37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fr-FR" altLang="fr-FR" sz="1200" b="1">
                  <a:solidFill>
                    <a:srgbClr val="000000"/>
                  </a:solidFill>
                </a:rPr>
                <a:t>Masses</a:t>
              </a:r>
              <a:endParaRPr lang="fr-FR" altLang="fr-FR" sz="1200" b="1" i="1"/>
            </a:p>
          </p:txBody>
        </p:sp>
      </p:grpSp>
      <p:sp>
        <p:nvSpPr>
          <p:cNvPr id="51208" name="Rectangle 157"/>
          <p:cNvSpPr>
            <a:spLocks noChangeArrowheads="1"/>
          </p:cNvSpPr>
          <p:nvPr/>
        </p:nvSpPr>
        <p:spPr bwMode="auto">
          <a:xfrm>
            <a:off x="595862" y="1332269"/>
            <a:ext cx="10817314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Aft>
                <a:spcPct val="40000"/>
              </a:spcAft>
              <a:defRPr sz="24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381000" indent="-190500">
              <a:spcBef>
                <a:spcPct val="10000"/>
              </a:spcBef>
              <a:buFont typeface="Wingdings" panose="05000000000000000000" pitchFamily="2" charset="2"/>
              <a:buChar char="v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00100" indent="-228600">
              <a:spcBef>
                <a:spcPct val="1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387600" indent="-228600">
              <a:buFont typeface="Wingdings" panose="05000000000000000000" pitchFamily="2" charset="2"/>
              <a:buChar char="ð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7592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216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4673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5130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5588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</a:pPr>
            <a:r>
              <a:rPr lang="fr-FR" altLang="fr-FR" sz="2200" b="0" dirty="0">
                <a:solidFill>
                  <a:srgbClr val="5899D4"/>
                </a:solidFill>
                <a:latin typeface="Book Antiqua" panose="02040602050305030304" pitchFamily="18" charset="0"/>
              </a:rPr>
              <a:t>Techniques alternatives, quel effet sur les flux polluants ?</a:t>
            </a:r>
          </a:p>
          <a:p>
            <a:pPr marL="190500" lvl="1" indent="0">
              <a:spcBef>
                <a:spcPct val="30000"/>
              </a:spcBef>
              <a:spcAft>
                <a:spcPct val="0"/>
              </a:spcAft>
              <a:buNone/>
            </a:pPr>
            <a:r>
              <a:rPr lang="fr-FR" altLang="fr-FR" sz="1600" dirty="0" smtClean="0">
                <a:solidFill>
                  <a:srgbClr val="A50021"/>
                </a:solidFill>
              </a:rPr>
              <a:t> </a:t>
            </a:r>
            <a:r>
              <a:rPr lang="fr-FR" altLang="fr-FR" sz="1600" dirty="0" smtClean="0"/>
              <a:t>Cas d’ouvrages conçus uniquement pour une limitation des débits de fuite </a:t>
            </a:r>
            <a:r>
              <a:rPr lang="fr-FR" altLang="fr-FR" sz="1600" b="0" dirty="0" smtClean="0"/>
              <a:t>(ici 10 l/s/ha,  thèse A. </a:t>
            </a:r>
            <a:r>
              <a:rPr lang="fr-FR" altLang="fr-FR" sz="1600" b="0" dirty="0" err="1" smtClean="0"/>
              <a:t>Bressy</a:t>
            </a:r>
            <a:r>
              <a:rPr lang="fr-FR" altLang="fr-FR" sz="1600" b="0" dirty="0"/>
              <a:t>, </a:t>
            </a:r>
            <a:r>
              <a:rPr lang="fr-FR" altLang="fr-FR" sz="1600" b="0" dirty="0" smtClean="0"/>
              <a:t>2010)</a:t>
            </a:r>
            <a:endParaRPr lang="fr-FR" altLang="fr-FR" sz="1600" b="0" dirty="0"/>
          </a:p>
        </p:txBody>
      </p:sp>
      <p:sp>
        <p:nvSpPr>
          <p:cNvPr id="2" name="Rectangle 1"/>
          <p:cNvSpPr/>
          <p:nvPr/>
        </p:nvSpPr>
        <p:spPr>
          <a:xfrm>
            <a:off x="4781463" y="2502893"/>
            <a:ext cx="6526439" cy="265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lnSpc>
                <a:spcPct val="90000"/>
              </a:lnSpc>
              <a:spcBef>
                <a:spcPct val="20000"/>
              </a:spcBef>
            </a:pPr>
            <a:r>
              <a:rPr lang="fr-FR" altLang="fr-FR" sz="1600" dirty="0" smtClean="0">
                <a:latin typeface="Book Antiqua" panose="02040602050305030304" pitchFamily="18" charset="0"/>
              </a:rPr>
              <a:t> Des </a:t>
            </a:r>
            <a:r>
              <a:rPr lang="fr-FR" altLang="fr-FR" sz="1600" dirty="0">
                <a:latin typeface="Book Antiqua" panose="02040602050305030304" pitchFamily="18" charset="0"/>
              </a:rPr>
              <a:t>perspectives pour la maîtrise des flux</a:t>
            </a:r>
          </a:p>
          <a:p>
            <a:pPr lvl="2">
              <a:lnSpc>
                <a:spcPct val="90000"/>
              </a:lnSpc>
              <a:spcBef>
                <a:spcPct val="20000"/>
              </a:spcBef>
            </a:pPr>
            <a:r>
              <a:rPr lang="fr-FR" altLang="fr-FR" sz="1600" u="sng" dirty="0" smtClean="0">
                <a:latin typeface="Book Antiqua" panose="02040602050305030304" pitchFamily="18" charset="0"/>
              </a:rPr>
              <a:t> Mais</a:t>
            </a:r>
            <a:r>
              <a:rPr lang="fr-FR" altLang="fr-FR" sz="1600" dirty="0" smtClean="0">
                <a:latin typeface="Book Antiqua" panose="02040602050305030304" pitchFamily="18" charset="0"/>
              </a:rPr>
              <a:t> </a:t>
            </a:r>
            <a:r>
              <a:rPr lang="fr-FR" altLang="fr-FR" sz="1600" dirty="0">
                <a:latin typeface="Book Antiqua" panose="02040602050305030304" pitchFamily="18" charset="0"/>
              </a:rPr>
              <a:t>	une efficacité variable d’une réalisation à l’autre…</a:t>
            </a:r>
          </a:p>
          <a:p>
            <a:pPr lvl="4">
              <a:lnSpc>
                <a:spcPct val="90000"/>
              </a:lnSpc>
              <a:spcBef>
                <a:spcPct val="20000"/>
              </a:spcBef>
            </a:pPr>
            <a:r>
              <a:rPr lang="fr-FR" altLang="fr-FR" sz="1600" dirty="0" smtClean="0">
                <a:latin typeface="Book Antiqua" panose="02040602050305030304" pitchFamily="18" charset="0"/>
              </a:rPr>
              <a:t>… </a:t>
            </a:r>
            <a:r>
              <a:rPr lang="fr-FR" altLang="fr-FR" sz="1600" dirty="0">
                <a:latin typeface="Book Antiqua" panose="02040602050305030304" pitchFamily="18" charset="0"/>
              </a:rPr>
              <a:t>très liée à l’abattement des volumes ruisselés</a:t>
            </a:r>
          </a:p>
          <a:p>
            <a:pPr lvl="4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endParaRPr lang="fr-FR" altLang="fr-FR" sz="1600" i="1" dirty="0">
              <a:latin typeface="Book Antiqua" panose="02040602050305030304" pitchFamily="18" charset="0"/>
            </a:endParaRPr>
          </a:p>
          <a:p>
            <a:pPr lvl="2">
              <a:lnSpc>
                <a:spcPct val="90000"/>
              </a:lnSpc>
              <a:spcBef>
                <a:spcPct val="20000"/>
              </a:spcBef>
            </a:pPr>
            <a:r>
              <a:rPr lang="fr-FR" altLang="fr-FR" sz="1600" u="sng" dirty="0">
                <a:latin typeface="Corbel" panose="020B0503020204020204" pitchFamily="34" charset="0"/>
              </a:rPr>
              <a:t>Nécessité de:</a:t>
            </a:r>
            <a:r>
              <a:rPr lang="fr-FR" altLang="fr-FR" sz="1600" dirty="0">
                <a:latin typeface="Corbel" panose="020B0503020204020204" pitchFamily="34" charset="0"/>
              </a:rPr>
              <a:t>	</a:t>
            </a:r>
            <a:endParaRPr lang="fr-FR" altLang="fr-FR" sz="1600" dirty="0" smtClean="0">
              <a:latin typeface="Corbel" panose="020B0503020204020204" pitchFamily="34" charset="0"/>
            </a:endParaRPr>
          </a:p>
          <a:p>
            <a:pPr lvl="2">
              <a:lnSpc>
                <a:spcPct val="90000"/>
              </a:lnSpc>
              <a:spcBef>
                <a:spcPct val="20000"/>
              </a:spcBef>
            </a:pPr>
            <a:r>
              <a:rPr lang="fr-FR" altLang="fr-FR" sz="1600" b="1" dirty="0" smtClean="0">
                <a:latin typeface="Corbel" panose="020B0503020204020204" pitchFamily="34" charset="0"/>
                <a:sym typeface="Wingdings" panose="05000000000000000000" pitchFamily="2" charset="2"/>
              </a:rPr>
              <a:t> </a:t>
            </a:r>
            <a:r>
              <a:rPr lang="fr-FR" altLang="fr-FR" sz="1600" b="1" dirty="0" smtClean="0">
                <a:latin typeface="Corbel" panose="020B0503020204020204" pitchFamily="34" charset="0"/>
              </a:rPr>
              <a:t>Prendre en compte l’objectif de maîtrise des flux polluants dans la conception</a:t>
            </a:r>
            <a:endParaRPr lang="fr-FR" altLang="fr-FR" sz="1600" b="1" dirty="0">
              <a:latin typeface="Corbel" panose="020B0503020204020204" pitchFamily="34" charset="0"/>
            </a:endParaRPr>
          </a:p>
          <a:p>
            <a:pPr lvl="2">
              <a:lnSpc>
                <a:spcPct val="90000"/>
              </a:lnSpc>
              <a:spcBef>
                <a:spcPct val="20000"/>
              </a:spcBef>
            </a:pPr>
            <a:r>
              <a:rPr lang="fr-FR" altLang="fr-FR" sz="1600" b="1" dirty="0" smtClean="0">
                <a:latin typeface="Corbel" panose="020B0503020204020204" pitchFamily="34" charset="0"/>
                <a:sym typeface="Wingdings" panose="05000000000000000000" pitchFamily="2" charset="2"/>
              </a:rPr>
              <a:t> </a:t>
            </a:r>
            <a:r>
              <a:rPr lang="fr-FR" altLang="fr-FR" sz="1600" b="1" dirty="0" smtClean="0">
                <a:latin typeface="Corbel" panose="020B0503020204020204" pitchFamily="34" charset="0"/>
              </a:rPr>
              <a:t>Décliner les </a:t>
            </a:r>
            <a:r>
              <a:rPr lang="fr-FR" altLang="fr-FR" sz="1600" b="1" dirty="0">
                <a:latin typeface="Corbel" panose="020B0503020204020204" pitchFamily="34" charset="0"/>
              </a:rPr>
              <a:t>critères de gestion </a:t>
            </a:r>
            <a:r>
              <a:rPr lang="fr-FR" altLang="fr-FR" sz="1600" b="1" dirty="0" smtClean="0">
                <a:latin typeface="Corbel" panose="020B0503020204020204" pitchFamily="34" charset="0"/>
              </a:rPr>
              <a:t>en termes </a:t>
            </a:r>
            <a:r>
              <a:rPr lang="fr-FR" altLang="fr-FR" sz="1600" b="1" dirty="0">
                <a:latin typeface="Corbel" panose="020B0503020204020204" pitchFamily="34" charset="0"/>
              </a:rPr>
              <a:t>de </a:t>
            </a:r>
            <a:r>
              <a:rPr lang="fr-FR" altLang="fr-FR" sz="1600" b="1" dirty="0" smtClean="0">
                <a:latin typeface="Corbel" panose="020B0503020204020204" pitchFamily="34" charset="0"/>
              </a:rPr>
              <a:t>rétention </a:t>
            </a:r>
            <a:r>
              <a:rPr lang="fr-FR" altLang="fr-FR" sz="1600" b="1" dirty="0">
                <a:latin typeface="Corbel" panose="020B0503020204020204" pitchFamily="34" charset="0"/>
              </a:rPr>
              <a:t>des pluies courantes</a:t>
            </a:r>
          </a:p>
          <a:p>
            <a:pPr lvl="4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endParaRPr lang="fr-FR" altLang="fr-FR" sz="1600" i="1" dirty="0">
              <a:latin typeface="Book Antiqua" panose="02040602050305030304" pitchFamily="18" charset="0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111833" y="238811"/>
            <a:ext cx="5301343" cy="854075"/>
          </a:xfrm>
        </p:spPr>
        <p:txBody>
          <a:bodyPr/>
          <a:lstStyle/>
          <a:p>
            <a:r>
              <a:rPr lang="fr-FR" altLang="fr-FR" dirty="0"/>
              <a:t>Limiter le transfert des polluants </a:t>
            </a:r>
            <a:br>
              <a:rPr lang="fr-FR" altLang="fr-FR" dirty="0"/>
            </a:br>
            <a:r>
              <a:rPr lang="fr-FR" altLang="fr-FR" dirty="0"/>
              <a:t>La gestion amont du ruissellement</a:t>
            </a:r>
            <a:endParaRPr lang="fr-FR" dirty="0"/>
          </a:p>
        </p:txBody>
      </p:sp>
      <p:sp>
        <p:nvSpPr>
          <p:cNvPr id="148" name="Rectangle 29"/>
          <p:cNvSpPr>
            <a:spLocks noChangeArrowheads="1"/>
          </p:cNvSpPr>
          <p:nvPr/>
        </p:nvSpPr>
        <p:spPr bwMode="auto">
          <a:xfrm>
            <a:off x="861542" y="5167052"/>
            <a:ext cx="39678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fr-FR" sz="1200" i="1" dirty="0" err="1" smtClean="0"/>
              <a:t>Abattement</a:t>
            </a:r>
            <a:r>
              <a:rPr lang="en-US" altLang="fr-FR" sz="1200" i="1" dirty="0" smtClean="0"/>
              <a:t> des volumes et masses </a:t>
            </a:r>
            <a:r>
              <a:rPr lang="en-US" altLang="fr-FR" sz="1200" i="1" dirty="0" err="1" smtClean="0"/>
              <a:t>annuelles</a:t>
            </a:r>
            <a:r>
              <a:rPr lang="en-US" altLang="fr-FR" sz="1200" i="1" dirty="0" smtClean="0"/>
              <a:t> </a:t>
            </a:r>
            <a:r>
              <a:rPr lang="en-US" altLang="fr-FR" sz="1200" i="1" dirty="0" err="1" smtClean="0"/>
              <a:t>rejetés</a:t>
            </a:r>
            <a:r>
              <a:rPr lang="en-US" altLang="fr-FR" sz="1200" i="1" dirty="0" smtClean="0"/>
              <a:t> </a:t>
            </a:r>
            <a:r>
              <a:rPr lang="en-US" altLang="fr-FR" sz="1200" i="1" dirty="0" err="1" smtClean="0"/>
              <a:t>sur</a:t>
            </a:r>
            <a:r>
              <a:rPr lang="en-US" altLang="fr-FR" sz="1200" i="1" dirty="0" smtClean="0"/>
              <a:t> 3 BV en TA 10 l/s/ha en </a:t>
            </a:r>
            <a:r>
              <a:rPr lang="en-US" altLang="fr-FR" sz="1200" i="1" dirty="0" err="1" smtClean="0"/>
              <a:t>comparaison</a:t>
            </a:r>
            <a:r>
              <a:rPr lang="en-US" altLang="fr-FR" sz="1200" i="1" dirty="0" smtClean="0"/>
              <a:t> d’un </a:t>
            </a:r>
            <a:r>
              <a:rPr lang="en-US" altLang="fr-FR" sz="1200" i="1" dirty="0" err="1" smtClean="0"/>
              <a:t>assainissement</a:t>
            </a:r>
            <a:r>
              <a:rPr lang="en-US" altLang="fr-FR" sz="1200" i="1" dirty="0" smtClean="0"/>
              <a:t> </a:t>
            </a:r>
            <a:r>
              <a:rPr lang="en-US" altLang="fr-FR" sz="1200" i="1" dirty="0" err="1" smtClean="0"/>
              <a:t>classique</a:t>
            </a:r>
            <a:r>
              <a:rPr lang="en-US" altLang="fr-FR" sz="1200" i="1" dirty="0" smtClean="0"/>
              <a:t> (Clos St Vincent, Noisy le Grand)</a:t>
            </a:r>
            <a:endParaRPr lang="fr-FR" altLang="fr-FR" sz="1200" i="1" dirty="0"/>
          </a:p>
        </p:txBody>
      </p:sp>
      <p:pic>
        <p:nvPicPr>
          <p:cNvPr id="149" name="Image 21" descr="siteon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135" y="1603686"/>
            <a:ext cx="720725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25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1983</TotalTime>
  <Words>1811</Words>
  <Application>Microsoft Office PowerPoint</Application>
  <PresentationFormat>Grand écran</PresentationFormat>
  <Paragraphs>422</Paragraphs>
  <Slides>28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9" baseType="lpstr">
      <vt:lpstr>MS PGothic</vt:lpstr>
      <vt:lpstr>MS PGothic</vt:lpstr>
      <vt:lpstr>Arial</vt:lpstr>
      <vt:lpstr>Book Antiqua</vt:lpstr>
      <vt:lpstr>Calibri</vt:lpstr>
      <vt:lpstr>Calibri Light</vt:lpstr>
      <vt:lpstr>Corbel</vt:lpstr>
      <vt:lpstr>Times New Roman</vt:lpstr>
      <vt:lpstr>Verdana</vt:lpstr>
      <vt:lpstr>Wingdings</vt:lpstr>
      <vt:lpstr>Thème Office</vt:lpstr>
      <vt:lpstr>   Contrôle à la source des eaux pluviales et des micropolluants</vt:lpstr>
      <vt:lpstr>Vers une gestion décentralisée du ruissellement?</vt:lpstr>
      <vt:lpstr>Des stratégies pour limiter l’impact des rejets urbains de temps de pluie</vt:lpstr>
      <vt:lpstr>Présentation PowerPoint</vt:lpstr>
      <vt:lpstr>Présentation PowerPoint</vt:lpstr>
      <vt:lpstr>Présentation PowerPoint</vt:lpstr>
      <vt:lpstr>Présentation PowerPoint</vt:lpstr>
      <vt:lpstr>Limiter le transfert des polluants  La gestion amont du ruissellement</vt:lpstr>
      <vt:lpstr>Limiter le transfert des polluants  La gestion amont du ruissellement</vt:lpstr>
      <vt:lpstr>Limiter le transfert des polluants  La gestion amont du ruissellement</vt:lpstr>
      <vt:lpstr>Limiter le transfert des polluants  La gestion amont du ruissellement</vt:lpstr>
      <vt:lpstr>Limiter le transfert des polluants  La gestion amont du ruissellement</vt:lpstr>
      <vt:lpstr>Favoriser la rétention et la dégradation des polluants</vt:lpstr>
      <vt:lpstr>Favoriser la rétention et la dégradation des polluants</vt:lpstr>
      <vt:lpstr>Favoriser la rétention et la dégradation des polluants</vt:lpstr>
      <vt:lpstr>Favoriser la rétention et la dégradation des polluants</vt:lpstr>
      <vt:lpstr>Favoriser la rétention et la dégradation des polluants</vt:lpstr>
      <vt:lpstr>Favoriser la rétention et la dégradation des polluants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 de votre attention ! 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Micropolluants présents dans les milieux aquatiques  et leur impact sur la santé humaine</dc:title>
  <dc:creator>Florine</dc:creator>
  <cp:lastModifiedBy>Marie-Christine GROMAIRE-MERTZ</cp:lastModifiedBy>
  <cp:revision>106</cp:revision>
  <dcterms:created xsi:type="dcterms:W3CDTF">2016-09-27T16:01:48Z</dcterms:created>
  <dcterms:modified xsi:type="dcterms:W3CDTF">2016-11-23T22:52:00Z</dcterms:modified>
</cp:coreProperties>
</file>